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86" r:id="rId2"/>
    <p:sldId id="370" r:id="rId3"/>
    <p:sldId id="298" r:id="rId4"/>
    <p:sldId id="403" r:id="rId5"/>
    <p:sldId id="402" r:id="rId6"/>
    <p:sldId id="299" r:id="rId7"/>
    <p:sldId id="301" r:id="rId8"/>
    <p:sldId id="312" r:id="rId9"/>
    <p:sldId id="313" r:id="rId10"/>
    <p:sldId id="315" r:id="rId11"/>
    <p:sldId id="382" r:id="rId12"/>
    <p:sldId id="383" r:id="rId13"/>
    <p:sldId id="384" r:id="rId14"/>
    <p:sldId id="385" r:id="rId15"/>
    <p:sldId id="386" r:id="rId16"/>
    <p:sldId id="387" r:id="rId17"/>
    <p:sldId id="388" r:id="rId18"/>
    <p:sldId id="317" r:id="rId19"/>
    <p:sldId id="335" r:id="rId20"/>
    <p:sldId id="325" r:id="rId21"/>
    <p:sldId id="359" r:id="rId22"/>
    <p:sldId id="320" r:id="rId23"/>
    <p:sldId id="321" r:id="rId24"/>
    <p:sldId id="326" r:id="rId25"/>
    <p:sldId id="327" r:id="rId26"/>
    <p:sldId id="324" r:id="rId27"/>
    <p:sldId id="330" r:id="rId28"/>
    <p:sldId id="322" r:id="rId29"/>
    <p:sldId id="332" r:id="rId30"/>
    <p:sldId id="334" r:id="rId31"/>
    <p:sldId id="339" r:id="rId32"/>
    <p:sldId id="340" r:id="rId33"/>
    <p:sldId id="346" r:id="rId34"/>
    <p:sldId id="341" r:id="rId35"/>
    <p:sldId id="342" r:id="rId36"/>
    <p:sldId id="343" r:id="rId37"/>
    <p:sldId id="344" r:id="rId38"/>
    <p:sldId id="345" r:id="rId39"/>
    <p:sldId id="365" r:id="rId40"/>
    <p:sldId id="366" r:id="rId41"/>
    <p:sldId id="367" r:id="rId42"/>
    <p:sldId id="368" r:id="rId43"/>
    <p:sldId id="353" r:id="rId44"/>
    <p:sldId id="351" r:id="rId45"/>
    <p:sldId id="361" r:id="rId46"/>
    <p:sldId id="362" r:id="rId47"/>
    <p:sldId id="363" r:id="rId48"/>
    <p:sldId id="357" r:id="rId49"/>
    <p:sldId id="349" r:id="rId50"/>
    <p:sldId id="352" r:id="rId51"/>
    <p:sldId id="358" r:id="rId52"/>
    <p:sldId id="350" r:id="rId53"/>
    <p:sldId id="360" r:id="rId54"/>
    <p:sldId id="372" r:id="rId55"/>
    <p:sldId id="394" r:id="rId56"/>
    <p:sldId id="375" r:id="rId57"/>
    <p:sldId id="376" r:id="rId58"/>
    <p:sldId id="373" r:id="rId59"/>
    <p:sldId id="374" r:id="rId60"/>
    <p:sldId id="377" r:id="rId61"/>
    <p:sldId id="379" r:id="rId62"/>
    <p:sldId id="380" r:id="rId63"/>
    <p:sldId id="381" r:id="rId64"/>
    <p:sldId id="389" r:id="rId65"/>
    <p:sldId id="393" r:id="rId66"/>
    <p:sldId id="392" r:id="rId67"/>
    <p:sldId id="390" r:id="rId68"/>
    <p:sldId id="391" r:id="rId69"/>
    <p:sldId id="399" r:id="rId70"/>
    <p:sldId id="400" r:id="rId71"/>
    <p:sldId id="396" r:id="rId72"/>
    <p:sldId id="397" r:id="rId73"/>
    <p:sldId id="398" r:id="rId74"/>
    <p:sldId id="401" r:id="rId7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05FBD88-59F4-3D47-BE51-0F2CEDC4DE50}">
          <p14:sldIdLst>
            <p14:sldId id="286"/>
            <p14:sldId id="370"/>
          </p14:sldIdLst>
        </p14:section>
        <p14:section name="20년 10월 29일" id="{835E084E-D1FF-4746-8CB8-42B7274FB5C9}">
          <p14:sldIdLst>
            <p14:sldId id="298"/>
            <p14:sldId id="403"/>
            <p14:sldId id="402"/>
            <p14:sldId id="299"/>
            <p14:sldId id="301"/>
            <p14:sldId id="312"/>
            <p14:sldId id="313"/>
            <p14:sldId id="315"/>
            <p14:sldId id="382"/>
            <p14:sldId id="383"/>
            <p14:sldId id="384"/>
            <p14:sldId id="385"/>
            <p14:sldId id="386"/>
            <p14:sldId id="387"/>
            <p14:sldId id="388"/>
          </p14:sldIdLst>
        </p14:section>
        <p14:section name="11월 13일" id="{4F309536-359C-0840-9057-DAFC22696878}">
          <p14:sldIdLst>
            <p14:sldId id="317"/>
            <p14:sldId id="335"/>
            <p14:sldId id="325"/>
            <p14:sldId id="359"/>
            <p14:sldId id="320"/>
            <p14:sldId id="321"/>
            <p14:sldId id="326"/>
            <p14:sldId id="327"/>
            <p14:sldId id="324"/>
            <p14:sldId id="330"/>
            <p14:sldId id="322"/>
            <p14:sldId id="332"/>
            <p14:sldId id="334"/>
          </p14:sldIdLst>
        </p14:section>
        <p14:section name="11월 27일" id="{0B9FAD63-67BC-D74E-8E68-4F8972DBFB17}">
          <p14:sldIdLst>
            <p14:sldId id="339"/>
            <p14:sldId id="340"/>
            <p14:sldId id="346"/>
            <p14:sldId id="341"/>
          </p14:sldIdLst>
        </p14:section>
        <p14:section name="12월 11일" id="{F800F558-BE5A-2B4D-81A0-A186A3447F5D}">
          <p14:sldIdLst>
            <p14:sldId id="342"/>
            <p14:sldId id="343"/>
            <p14:sldId id="344"/>
          </p14:sldIdLst>
        </p14:section>
        <p14:section name="21년 1월 8일" id="{F31B7594-734B-A843-9ED6-E74FCCEAE4F4}">
          <p14:sldIdLst>
            <p14:sldId id="345"/>
            <p14:sldId id="365"/>
            <p14:sldId id="366"/>
            <p14:sldId id="367"/>
            <p14:sldId id="368"/>
            <p14:sldId id="353"/>
            <p14:sldId id="351"/>
            <p14:sldId id="361"/>
            <p14:sldId id="362"/>
            <p14:sldId id="363"/>
            <p14:sldId id="357"/>
            <p14:sldId id="349"/>
            <p14:sldId id="352"/>
            <p14:sldId id="358"/>
            <p14:sldId id="350"/>
            <p14:sldId id="360"/>
          </p14:sldIdLst>
        </p14:section>
        <p14:section name="1월 15일" id="{B71F3E55-1D66-F543-9BDC-155A4F88963E}">
          <p14:sldIdLst>
            <p14:sldId id="372"/>
            <p14:sldId id="394"/>
            <p14:sldId id="375"/>
            <p14:sldId id="376"/>
            <p14:sldId id="373"/>
            <p14:sldId id="374"/>
          </p14:sldIdLst>
        </p14:section>
        <p14:section name="1월 19일" id="{135F5349-54B3-B547-B7FB-CB6742A52624}">
          <p14:sldIdLst>
            <p14:sldId id="377"/>
            <p14:sldId id="379"/>
            <p14:sldId id="380"/>
            <p14:sldId id="381"/>
          </p14:sldIdLst>
        </p14:section>
        <p14:section name="1월 22일" id="{80F1583B-88F1-0F4D-A284-614CDC090054}">
          <p14:sldIdLst>
            <p14:sldId id="389"/>
          </p14:sldIdLst>
        </p14:section>
        <p14:section name="2월 5일" id="{D895BA11-7046-3545-9E0D-6D1318AF14B5}">
          <p14:sldIdLst>
            <p14:sldId id="393"/>
            <p14:sldId id="392"/>
            <p14:sldId id="390"/>
            <p14:sldId id="391"/>
            <p14:sldId id="399"/>
            <p14:sldId id="400"/>
          </p14:sldIdLst>
        </p14:section>
        <p14:section name="2월 8일" id="{3D82EC5A-5C5E-DE44-8164-E0C180633266}">
          <p14:sldIdLst>
            <p14:sldId id="396"/>
            <p14:sldId id="397"/>
          </p14:sldIdLst>
        </p14:section>
        <p14:section name="2월 16일" id="{F3350749-9D4A-1A43-B3B0-4A37A1999E03}">
          <p14:sldIdLst>
            <p14:sldId id="398"/>
          </p14:sldIdLst>
        </p14:section>
        <p14:section name="2월 22일" id="{93DB3C45-3576-D141-B5AB-5C3B60927024}">
          <p14:sldIdLst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OMIC" initials="U" lastIdx="2" clrIdx="0">
    <p:extLst>
      <p:ext uri="{19B8F6BF-5375-455C-9EA6-DF929625EA0E}">
        <p15:presenceInfo xmlns:p15="http://schemas.microsoft.com/office/powerpoint/2012/main" userId="S::unomic@elfinos.onmicrosoft.com::e4d2ce30-6baa-4305-b4fe-43c15b48ba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66"/>
    <p:restoredTop sz="96327"/>
  </p:normalViewPr>
  <p:slideViewPr>
    <p:cSldViewPr snapToGrid="0" snapToObjects="1">
      <p:cViewPr>
        <p:scale>
          <a:sx n="89" d="100"/>
          <a:sy n="89" d="100"/>
        </p:scale>
        <p:origin x="66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0T15:45:10.86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0:41:09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43 24575,'-30'9'0,"17"-10"0,-36 7 0,-1-12 0,26 6 0,-21-4 0,34 4 0,2 0 0,9 0 0,7 0 0,-1 0 0,10 0 0,-6 0 0,7 0 0,2 0 0,-2 0 0,4 4 0,-2 0 0,2 2 0,2 2 0,-6-1 0,1-3 0,-5 3 0,-2-7 0,-2 5 0,0-4 0,-2 5 0,2-6 0,-3 5 0,0-4 0,0 5 0,0-6 0,0 2 0,0 1 0,0-2 0,0 2 0,0 0 0,-1-3 0,2 2 0,-5 1 0,4-2 0,-4 2 0,5-3 0,-2 0 0,2 0 0,-2 0 0,1 0 0,-16 0 0,4 0 0,-16 0 0,9 0 0,-4 0 0,2 0 0,-2 0 0,-1-4 0,5 4 0,-8-4 0,6 4 0,-5 0 0,5 0 0,-6 0 0,6 0 0,-5 0 0,8 0 0,-4 0 0,10 0 0,-4 0 0,9 0 0,12 0 0,-3 0 0,9 0 0,-6 0 0,2 0 0,0 3 0,1-2 0,-1 2 0,-2-3 0,-2 0 0,-4 0 0,2 0 0,-2 0 0,-1-3 0,-1 0 0,-10-3 0,1 3 0,-8-4 0,1 5 0,0-5 0,-1 3 0,4-1 0,0 3 0,5 0 0,4 2 0,5 0 0,9 0 0,6 0 0,2 2 0,6 4 0,-1 2 0,6 0 0,6 4 0,0-3 0,0 6 0,-1-6 0,-9 6 0,-3-7 0,-6 2 0,-2-3 0,-7-3 0,-1-1 0,-2-3 0,-9 0 0,-3 0 0,-7-3 0,-1 3 0,-1-7 0,1 3 0,-4 2 0,2-5 0,-2 7 0,1-4 0,1 4 0,-2 0 0,6 0 0,2 0 0,-1 0 0,6-3 0,-4 3 0,10-2 0,2 2 0,5 0 0,4 0 0,1 0 0,-1 0 0,0 0 0,1 0 0,-4 0 0,2 0 0,-4 0 0,2 0 0,-5 0 0,2 0 0,-7 0 0,-4 0 0,-10 0 0,0 0 0,-6 0 0,5 0 0,-2 0 0,3 0 0,4 0 0,-2 0 0,5 0 0,3 0 0,11 0 0,3 0 0,6 0 0,-2 0 0,3 0 0,6 0 0,3 2 0,6 0 0,0 4 0,0-4 0,6 6 0,-6-8 0,5 8 0,-5-7 0,-4 6 0,-3-7 0,-6 4 0,-2-2 0,-6-2 0,-3 4 0,-1-4 0,-1 0 0,0 0 0,-1 0 0,2 0 0,-2 0 0,-2-2 0,2-2 0,-1-2 0,1 0 0,2 0 0,-2 0 0,2 0 0,-2 2 0,2-1 0,-4 2 0,2-1 0,-4-1 0,-1 5 0,-6-3 0,-1 3 0,-6 0 0,6 0 0,-5 0 0,1 0 0,2 0 0,-4 0 0,3 0 0,-3 0 0,0 0 0,-1 0 0,1-2 0,0 0 0,-1 0 0,-3-2 0,2 4 0,-2-7 0,8 7 0,-5-7 0,5 7 0,-2-4 0,-1 2 0,4 2 0,-4-4 0,6 4 0,-4 0 0,5 0 0,-2 0 0,2 0 0,-2 0 0,-2-3 0,0 3 0,-5-4 0,1 1 0,0-1 0,-5 2 0,4-5 0,-8 3 0,5-3 0,-6-1 0,6 2 0,-4 2 0,6-2 0,-2 2 0,7 0 0,1 2 0,2 2 0,7 0 0,6 0 0,0 0 0,6 0 0,-2 0 0,-1 0 0,2 0 0,1 0 0,-2 2 0,4 0 0,-1 0 0,0-2 0,5 0 0,0 0 0,4 3 0,4-2 0,1 2 0,1-3 0,3 0 0,-5 0 0,2 4 0,-1-4 0,-6 4 0,-2-4 0,-2 0 0,-3 0 0,-5 0 0,0 0 0,-2 3 0,-10-3 0,-1 2 0,-5-2 0,-3 0 0,1 0 0,-2 0 0,0 0 0,-1 0 0,5 0 0,-4 0 0,3 0 0,-3 0 0,0 0 0,-1 0 0,1-2 0,-4 2 0,2-4 0,-2 4 0,3 0 0,1 0 0,-4 0 0,3 0 0,-3 0 0,4 0 0,-1 0 0,1 0 0,0-3 0,2 3 0,2-4 0,1 4 0,0 0 0,-2 0 0,5 0 0,-2 0 0,2 0 0,0 0 0,-2-3 0,2 3 0,-2-2 0,2 2 0,-2 0 0,2 0 0,2-3 0,0 0 0,-2-1 0,4-1 0,-5 2 0,6-2 0,-2 1 0,0 0 0,-2 3 0,3-5 0,-2 4 0,3-4 0,3 2 0,0 3 0,3 1 0,0 0 0,3 0 0,-2 0 0,2 0 0,-2 0 0,2 0 0,-2 0 0,2 0 0,-4 0 0,5 0 0,-4 0 0,4 0 0,-4 0 0,0 0 0,0 0 0,0 0 0,0 0 0,0 0 0,0 0 0,0 0 0,-1 0 0,2 0 0,-2 0 0,0-3 0,2 2 0,-4-4 0,2 5 0,-4-3 0,2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0:41:28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597 209 24575,'0'10'0,"3"0"0,-3 0 0,2 8 0,-2 28 0,0 12 0,-5 14 0,-4 10 0,-7 3 0,5 15 0,3 15 0,8-27 0,3-27 0,-3-32 0,5-21 0,-4-1 0,2-2 0,0 1 0,-1 3 0,5-2 0,-2 3 0,2-3 0,1 5 0,-4-5 0,4 1 0,-7-8 0,-3-6 0,0-3 0,-6-6 0,7-3 0,-2-2 0,3-6 0,0 0 0,12-14 0,-8-2 0,12 0 0,-12 2 0,4 21 0,0-6 0,-4 11 0,0-10 0,-1 10 0,0-4 0,1 9 0,-2 0 0,1 1 0,-3 1 0,5-4 0,-1 5 0,-1-4 0,2 5 0,-1 4 0,11 23 0,0 0 0,14 42 0,-6-18 0,7 22 0,-8-12 0,0 26 0,-14-8 0,2 24 0,-8-46 0,-2-8 0,3-32 0,-7-16 0,3-46 0,-11-24 0,4-14 0,-10-6 0,-7 9 0,-2-3 0,-9-9 0,10-1 0,-6 10 0,16 16 0,-7 7 0,15 42 0,-4-9 0,5 20 0,-1 2 0,-1-2 0,5 2 0,-4 4 0,8 0 0,0 9 0,12 20 0,0 10 0,3 48 0,-10 7 0,-5 26 0,0 0 0,0 0 0,0-26 0,-3-20 0,2-38 0,-3-12 0,4-17 0,0-60 0,0-10 0,8-58 0,4 1-610,7 8 610,1-8 0,6 11 0,-7 27 0,6 7 0,-17 45 0,-2 5 0,-6 22 0,2 5 0,8 53 0,3 16 0,-2 50 0,-3-2 610,-8 2-610,0-40 0,0-17 0,0-42 0,-3-10 0,3-41 0,-12-25 0,11-41 0,-9-1 0,10 18 0,0 35 0,0 18 0,0 22 0,0-3 0,-2 8 0,2 11 0,-3 46 0,3 22 0,0 53 0,0-12 0,0-15 0,0-38 0,0-35 0,-3-22 0,2-6 0,-8-38 0,6-25 0,-4-25 0,7-23 0,0 10 0,8-12 0,-5 25 0,5 20 0,-8 34 0,0 18 0,0 8 0,3 7 0,-1 2 0,10 53 0,0-1 0,-1 58 0,-3-23 0,-8-4 0,0-35 0,0-17 0,0-23 0,-3-3 0,-2-16 0,2-43 0,-1-22 0,4-13 0,3 26 0,-3 31 0,5 19 0,-1 5 0,15 39 0,-6 16 0,19 36 0,-8-12 0,-2-16 0,-6-26 0,-11-16 0,-4-7 0,-2-4 0,-3-6 0,-4-4 0,-1-5 0,-6-5 0,4-3 0,-1 0 0,8 1 0,2 10 0,2 1 0,0 0 0,0 1 0,2 3 0,-2 6 0,6 3 0,-5 2 0,8 33 0,-1-3 0,2 18 0,-1-22 0,-9-14 0,3-10 0,-3-1 0,0-8 0,-6-5 0,0-5 0,-1-4 0,2 4 0,5 6 0,0 6 0,0 38 0,0-3 0,0 44 0,0-9 0,0-13 0,-4-7 0,1-35 0,-2-2 0,-1-15 0,4 0 0,-2-28 0,-4-5 0,-2-35 0,-10 9 0,7 10 0,-3 17 0,13 24 0,1-2 0,2 13 0,0 33 0,0 3 0,-7 30 0,3-33 0,-5-5 0,2-25 0,2-6 0,-3-13 0,5-32 0,-9-27 0,9-16 0,-5-10 0,2 26 0,4 23 0,-4 26 0,8 25 0,0 11 0,0-2 0,1 3 0,-3 40 0,3-28 0,-3 33 0,0-40 0,0-10 0,-3-5 0,-1-15 0,0-6 0,-3-2 0,7 1 0,-2 6 0,2 8 0,-7 24 0,-1 13 0,1 3 0,1-7 0,3-21 0,-1-8 0,-1 0 0,2-8 0,0-1 0,3 8 0,0 21 0,-2-3 0,-4 20 0,0-23 0,2 4 0,1-6 0,0-1 0,1 1 0,-2-3 0,1 1 0,3-10 0,0-35 0,8-28 0,1-13 0,3 15 0,-5 29 0,-4 23 0,-3 6 0,0 12 0,0 22 0,-7 24 0,-4 30 0,-11-10 0,8-13 0,-2-34 0,14-20 0,-1-1 0,3-2 0,0 2 0,0 21 0,0 19 0,-8 23 0,7 2 0,-11-16 0,10-26 0,-4-20 0,-1-32 0,3-25 0,-1-12 0,11-22 0,13-4 0,12-42-1211,-11 55 1,1-3 1210,0-10 0,1-2 0,-1 11 0,-1 6 0,7-30 0,-9 42 0,-14 44 0,-1 14 0,0 0 0,15 41 2421,-11 22-2421,8 38 0,-15 26-615,-8-10 615,-3 10 0,-9-14 0,-5-12 0,9-29 0,-4-20 0,13-32 0,2-5 0,-1-8 0,1-10 0,-2-4 615,-5-5-615,10-6 0,-6 4 0,4-4 0,-2 7 0,-2-8 0,0 6 0,-2-6 0,0 7 0,1 0 0,4 3 0,3 9 0,9 11 0,0 2 0,3 4 0,-3-7 0,-4-6 0,-1-14 0,-2-2 0,-5-25 0,0 14 0,-7-15 0,4 11 0,-3 7 0,3 1 0,0 13 0,5 12 0,1 2 0,2 30 0,-4-14 0,0 8 0,-3-14 0,0-8 0,5-2 0,-4-4 0,2-7 0,2-36 0,-10-26 0,10-36 0,-7-13 0,1 0 0,7 0 0,-13 40 0,10 8 0,-1 49 0,1 2 0,4 23 0,0 30 0,-8 34 0,-3 29 0,-7-1 0,4-28 0,1-20 0,6-35 0,-1-2 0,3-14 0,-16-17 0,1-16 0,-16-30 0,12-10 0,-2-12 0,12 12 0,2 22 0,5 22 0,7 22 0,3 8 0,17 50 0,-6 4 0,5 42 0,-19-13 0,-16-1 0,-8-12 0,-1-17 0,5-22 0,5-14 0,6-10 0,3-1 0,1-4 0,1-1 0,-11-29 0,-6-18 0,-10-28 0,-3-12 0,3 12 0,7 23 0,5 18 0,10 22 0,4 6 0,2 13 0,3 0 0,0 9 0,0-10 0,3-1 0,-1-2 0,5-2 0,1-2 0,-1-2 0,5-2 0,-4-2 0,4-4 0,0-2 0,0-2 0,-3 0 0,-2 0 0,-2 3 0,-5 1 0,5 5 0,-2 6 0,4-3 0,-2 0 0,-1-5 0,1-7 0,-5 0 0,6 0 0,-5 0 0,4 0 0,-5 2 0,6 8 0,-5 2 0,14 28 0,-9-8 0,16 45 0,-13-32 0,2 13 0,-2-21 0,-6-12 0,1 5 0,-4-9 0,0-5 0,4-13 0,-3-22 0,3-25 0,-4-3 0,4 5 0,-4 20 0,7 16 0,-3 10 0,-2-2 0,1 5 0,-3-2 0,3 2 0,1-2 0,1-1 0,4-1 0,-2-3 0,1 0 0,-5 3 0,2 3 0,-4 4 0,2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0:41:46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132 204 24575,'-3'-12'0,"2"0"0,-2 0 0,3 0 0,0 2 0,0 2 0,0 3 0,0-2 0,0 2 0,-2-4 0,2-1 0,-3 1 0,0 1 0,2 1 0,-4 2 0,5 0 0,-3 3 0,8 8 0,-3 4 0,3 5 0,-5-3 0,0 0 0,0 0 0,-3-1 0,-1 1 0,-2 6 0,-1-4 0,-9 23 0,7-20 0,-6 14 0,8-22 0,5 1 0,-4-5 0,5 2 0,-4-5 0,2-2 0,-4-2 0,-1-5 0,4 2 0,-4-2 0,6 2 0,-2-2 0,1-1 0,3-1 0,0-1 0,3 0 0,-2 0 0,4-2 0,-2 0 0,1 0 0,0 0 0,-3 0 0,2 0 0,-3-5 0,3 2 0,-3-2 0,2 8 0,1-3 0,-2 2 0,2 2 0,0-4 0,-3 6 0,2-2 0,-2 1 0,0 2 0,0-2 0,3 2 0,-2-2 0,5 4 0,-6-2 0,2 6 0,-2 6 0,0-3 0,0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0:41:09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43 24575,'-30'9'0,"17"-10"0,-36 7 0,-1-12 0,26 6 0,-21-4 0,34 4 0,2 0 0,9 0 0,7 0 0,-1 0 0,10 0 0,-6 0 0,7 0 0,2 0 0,-2 0 0,4 4 0,-2 0 0,2 2 0,2 2 0,-6-1 0,1-3 0,-5 3 0,-2-7 0,-2 5 0,0-4 0,-2 5 0,2-6 0,-3 5 0,0-4 0,0 5 0,0-6 0,0 2 0,0 1 0,0-2 0,0 2 0,0 0 0,-1-3 0,2 2 0,-5 1 0,4-2 0,-4 2 0,5-3 0,-2 0 0,2 0 0,-2 0 0,1 0 0,-16 0 0,4 0 0,-16 0 0,9 0 0,-4 0 0,2 0 0,-2 0 0,-1-4 0,5 4 0,-8-4 0,6 4 0,-5 0 0,5 0 0,-6 0 0,6 0 0,-5 0 0,8 0 0,-4 0 0,10 0 0,-4 0 0,9 0 0,12 0 0,-3 0 0,9 0 0,-6 0 0,2 0 0,0 3 0,1-2 0,-1 2 0,-2-3 0,-2 0 0,-4 0 0,2 0 0,-2 0 0,-1-3 0,-1 0 0,-10-3 0,1 3 0,-8-4 0,1 5 0,0-5 0,-1 3 0,4-1 0,0 3 0,5 0 0,4 2 0,5 0 0,9 0 0,6 0 0,2 2 0,6 4 0,-1 2 0,6 0 0,6 4 0,0-3 0,0 6 0,-1-6 0,-9 6 0,-3-7 0,-6 2 0,-2-3 0,-7-3 0,-1-1 0,-2-3 0,-9 0 0,-3 0 0,-7-3 0,-1 3 0,-1-7 0,1 3 0,-4 2 0,2-5 0,-2 7 0,1-4 0,1 4 0,-2 0 0,6 0 0,2 0 0,-1 0 0,6-3 0,-4 3 0,10-2 0,2 2 0,5 0 0,4 0 0,1 0 0,-1 0 0,0 0 0,1 0 0,-4 0 0,2 0 0,-4 0 0,2 0 0,-5 0 0,2 0 0,-7 0 0,-4 0 0,-10 0 0,0 0 0,-6 0 0,5 0 0,-2 0 0,3 0 0,4 0 0,-2 0 0,5 0 0,3 0 0,11 0 0,3 0 0,6 0 0,-2 0 0,3 0 0,6 0 0,3 2 0,6 0 0,0 4 0,0-4 0,6 6 0,-6-8 0,5 8 0,-5-7 0,-4 6 0,-3-7 0,-6 4 0,-2-2 0,-6-2 0,-3 4 0,-1-4 0,-1 0 0,0 0 0,-1 0 0,2 0 0,-2 0 0,-2-2 0,2-2 0,-1-2 0,1 0 0,2 0 0,-2 0 0,2 0 0,-2 2 0,2-1 0,-4 2 0,2-1 0,-4-1 0,-1 5 0,-6-3 0,-1 3 0,-6 0 0,6 0 0,-5 0 0,1 0 0,2 0 0,-4 0 0,3 0 0,-3 0 0,0 0 0,-1 0 0,1-2 0,0 0 0,-1 0 0,-3-2 0,2 4 0,-2-7 0,8 7 0,-5-7 0,5 7 0,-2-4 0,-1 2 0,4 2 0,-4-4 0,6 4 0,-4 0 0,5 0 0,-2 0 0,2 0 0,-2 0 0,-2-3 0,0 3 0,-5-4 0,1 1 0,0-1 0,-5 2 0,4-5 0,-8 3 0,5-3 0,-6-1 0,6 2 0,-4 2 0,6-2 0,-2 2 0,7 0 0,1 2 0,2 2 0,7 0 0,6 0 0,0 0 0,6 0 0,-2 0 0,-1 0 0,2 0 0,1 0 0,-2 2 0,4 0 0,-1 0 0,0-2 0,5 0 0,0 0 0,4 3 0,4-2 0,1 2 0,1-3 0,3 0 0,-5 0 0,2 4 0,-1-4 0,-6 4 0,-2-4 0,-2 0 0,-3 0 0,-5 0 0,0 0 0,-2 3 0,-10-3 0,-1 2 0,-5-2 0,-3 0 0,1 0 0,-2 0 0,0 0 0,-1 0 0,5 0 0,-4 0 0,3 0 0,-3 0 0,0 0 0,-1 0 0,1-2 0,-4 2 0,2-4 0,-2 4 0,3 0 0,1 0 0,-4 0 0,3 0 0,-3 0 0,4 0 0,-1 0 0,1 0 0,0-3 0,2 3 0,2-4 0,1 4 0,0 0 0,-2 0 0,5 0 0,-2 0 0,2 0 0,0 0 0,-2-3 0,2 3 0,-2-2 0,2 2 0,-2 0 0,2 0 0,2-3 0,0 0 0,-2-1 0,4-1 0,-5 2 0,6-2 0,-2 1 0,0 0 0,-2 3 0,3-5 0,-2 4 0,3-4 0,3 2 0,0 3 0,3 1 0,0 0 0,3 0 0,-2 0 0,2 0 0,-2 0 0,2 0 0,-2 0 0,2 0 0,-4 0 0,5 0 0,-4 0 0,4 0 0,-4 0 0,0 0 0,0 0 0,0 0 0,0 0 0,0 0 0,0 0 0,0 0 0,-1 0 0,2 0 0,-2 0 0,0-3 0,2 2 0,-4-4 0,2 5 0,-4-3 0,2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0:41:28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597 209 24575,'0'10'0,"3"0"0,-3 0 0,2 8 0,-2 28 0,0 12 0,-5 14 0,-4 10 0,-7 3 0,5 15 0,3 15 0,8-27 0,3-27 0,-3-32 0,5-21 0,-4-1 0,2-2 0,0 1 0,-1 3 0,5-2 0,-2 3 0,2-3 0,1 5 0,-4-5 0,4 1 0,-7-8 0,-3-6 0,0-3 0,-6-6 0,7-3 0,-2-2 0,3-6 0,0 0 0,12-14 0,-8-2 0,12 0 0,-12 2 0,4 21 0,0-6 0,-4 11 0,0-10 0,-1 10 0,0-4 0,1 9 0,-2 0 0,1 1 0,-3 1 0,5-4 0,-1 5 0,-1-4 0,2 5 0,-1 4 0,11 23 0,0 0 0,14 42 0,-6-18 0,7 22 0,-8-12 0,0 26 0,-14-8 0,2 24 0,-8-46 0,-2-8 0,3-32 0,-7-16 0,3-46 0,-11-24 0,4-14 0,-10-6 0,-7 9 0,-2-3 0,-9-9 0,10-1 0,-6 10 0,16 16 0,-7 7 0,15 42 0,-4-9 0,5 20 0,-1 2 0,-1-2 0,5 2 0,-4 4 0,8 0 0,0 9 0,12 20 0,0 10 0,3 48 0,-10 7 0,-5 26 0,0 0 0,0 0 0,0-26 0,-3-20 0,2-38 0,-3-12 0,4-17 0,0-60 0,0-10 0,8-58 0,4 1-610,7 8 610,1-8 0,6 11 0,-7 27 0,6 7 0,-17 45 0,-2 5 0,-6 22 0,2 5 0,8 53 0,3 16 0,-2 50 0,-3-2 610,-8 2-610,0-40 0,0-17 0,0-42 0,-3-10 0,3-41 0,-12-25 0,11-41 0,-9-1 0,10 18 0,0 35 0,0 18 0,0 22 0,0-3 0,-2 8 0,2 11 0,-3 46 0,3 22 0,0 53 0,0-12 0,0-15 0,0-38 0,0-35 0,-3-22 0,2-6 0,-8-38 0,6-25 0,-4-25 0,7-23 0,0 10 0,8-12 0,-5 25 0,5 20 0,-8 34 0,0 18 0,0 8 0,3 7 0,-1 2 0,10 53 0,0-1 0,-1 58 0,-3-23 0,-8-4 0,0-35 0,0-17 0,0-23 0,-3-3 0,-2-16 0,2-43 0,-1-22 0,4-13 0,3 26 0,-3 31 0,5 19 0,-1 5 0,15 39 0,-6 16 0,19 36 0,-8-12 0,-2-16 0,-6-26 0,-11-16 0,-4-7 0,-2-4 0,-3-6 0,-4-4 0,-1-5 0,-6-5 0,4-3 0,-1 0 0,8 1 0,2 10 0,2 1 0,0 0 0,0 1 0,2 3 0,-2 6 0,6 3 0,-5 2 0,8 33 0,-1-3 0,2 18 0,-1-22 0,-9-14 0,3-10 0,-3-1 0,0-8 0,-6-5 0,0-5 0,-1-4 0,2 4 0,5 6 0,0 6 0,0 38 0,0-3 0,0 44 0,0-9 0,0-13 0,-4-7 0,1-35 0,-2-2 0,-1-15 0,4 0 0,-2-28 0,-4-5 0,-2-35 0,-10 9 0,7 10 0,-3 17 0,13 24 0,1-2 0,2 13 0,0 33 0,0 3 0,-7 30 0,3-33 0,-5-5 0,2-25 0,2-6 0,-3-13 0,5-32 0,-9-27 0,9-16 0,-5-10 0,2 26 0,4 23 0,-4 26 0,8 25 0,0 11 0,0-2 0,1 3 0,-3 40 0,3-28 0,-3 33 0,0-40 0,0-10 0,-3-5 0,-1-15 0,0-6 0,-3-2 0,7 1 0,-2 6 0,2 8 0,-7 24 0,-1 13 0,1 3 0,1-7 0,3-21 0,-1-8 0,-1 0 0,2-8 0,0-1 0,3 8 0,0 21 0,-2-3 0,-4 20 0,0-23 0,2 4 0,1-6 0,0-1 0,1 1 0,-2-3 0,1 1 0,3-10 0,0-35 0,8-28 0,1-13 0,3 15 0,-5 29 0,-4 23 0,-3 6 0,0 12 0,0 22 0,-7 24 0,-4 30 0,-11-10 0,8-13 0,-2-34 0,14-20 0,-1-1 0,3-2 0,0 2 0,0 21 0,0 19 0,-8 23 0,7 2 0,-11-16 0,10-26 0,-4-20 0,-1-32 0,3-25 0,-1-12 0,11-22 0,13-4 0,12-42-1211,-11 55 1,1-3 1210,0-10 0,1-2 0,-1 11 0,-1 6 0,7-30 0,-9 42 0,-14 44 0,-1 14 0,0 0 0,15 41 2421,-11 22-2421,8 38 0,-15 26-615,-8-10 615,-3 10 0,-9-14 0,-5-12 0,9-29 0,-4-20 0,13-32 0,2-5 0,-1-8 0,1-10 0,-2-4 615,-5-5-615,10-6 0,-6 4 0,4-4 0,-2 7 0,-2-8 0,0 6 0,-2-6 0,0 7 0,1 0 0,4 3 0,3 9 0,9 11 0,0 2 0,3 4 0,-3-7 0,-4-6 0,-1-14 0,-2-2 0,-5-25 0,0 14 0,-7-15 0,4 11 0,-3 7 0,3 1 0,0 13 0,5 12 0,1 2 0,2 30 0,-4-14 0,0 8 0,-3-14 0,0-8 0,5-2 0,-4-4 0,2-7 0,2-36 0,-10-26 0,10-36 0,-7-13 0,1 0 0,7 0 0,-13 40 0,10 8 0,-1 49 0,1 2 0,4 23 0,0 30 0,-8 34 0,-3 29 0,-7-1 0,4-28 0,1-20 0,6-35 0,-1-2 0,3-14 0,-16-17 0,1-16 0,-16-30 0,12-10 0,-2-12 0,12 12 0,2 22 0,5 22 0,7 22 0,3 8 0,17 50 0,-6 4 0,5 42 0,-19-13 0,-16-1 0,-8-12 0,-1-17 0,5-22 0,5-14 0,6-10 0,3-1 0,1-4 0,1-1 0,-11-29 0,-6-18 0,-10-28 0,-3-12 0,3 12 0,7 23 0,5 18 0,10 22 0,4 6 0,2 13 0,3 0 0,0 9 0,0-10 0,3-1 0,-1-2 0,5-2 0,1-2 0,-1-2 0,5-2 0,-4-2 0,4-4 0,0-2 0,0-2 0,-3 0 0,-2 0 0,-2 3 0,-5 1 0,5 5 0,-2 6 0,4-3 0,-2 0 0,-1-5 0,1-7 0,-5 0 0,6 0 0,-5 0 0,4 0 0,-5 2 0,6 8 0,-5 2 0,14 28 0,-9-8 0,16 45 0,-13-32 0,2 13 0,-2-21 0,-6-12 0,1 5 0,-4-9 0,0-5 0,4-13 0,-3-22 0,3-25 0,-4-3 0,4 5 0,-4 20 0,7 16 0,-3 10 0,-2-2 0,1 5 0,-3-2 0,3 2 0,1-2 0,1-1 0,4-1 0,-2-3 0,1 0 0,-5 3 0,2 3 0,-4 4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0:41:46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132 204 24575,'-3'-12'0,"2"0"0,-2 0 0,3 0 0,0 2 0,0 2 0,0 3 0,0-2 0,0 2 0,-2-4 0,2-1 0,-3 1 0,0 1 0,2 1 0,-4 2 0,5 0 0,-3 3 0,8 8 0,-3 4 0,3 5 0,-5-3 0,0 0 0,0 0 0,-3-1 0,-1 1 0,-2 6 0,-1-4 0,-9 23 0,7-20 0,-6 14 0,8-22 0,5 1 0,-4-5 0,5 2 0,-4-5 0,2-2 0,-4-2 0,-1-5 0,4 2 0,-4-2 0,6 2 0,-2-2 0,1-1 0,3-1 0,0-1 0,3 0 0,-2 0 0,4-2 0,-2 0 0,1 0 0,0 0 0,-3 0 0,2 0 0,-3-5 0,3 2 0,-3-2 0,2 8 0,1-3 0,-2 2 0,2 2 0,0-4 0,-3 6 0,2-2 0,-2 1 0,0 2 0,0-2 0,3 2 0,-2-2 0,5 4 0,-6-2 0,2 6 0,-2 6 0,0-3 0,0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41B0F-33CA-B141-A211-B9B9CEFC4BFC}" type="datetimeFigureOut">
              <a:rPr lang="en-KR" smtClean="0"/>
              <a:t>2021/02/22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F7EB9-E048-7342-81B3-BD57DE759A4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8297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182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27798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20988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4349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20363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43778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07711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22051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03044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32374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161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70566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969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07759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4467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75050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46557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23396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96281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06117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0165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19362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6283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62027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11296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4255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2226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99828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54500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80131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66154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261158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70020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14235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077947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996194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585023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455416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760741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365791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6517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14660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89830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6205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18089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52487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E5A8E-A5BC-FA46-9794-B5A682739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20306-BBCD-164F-86AE-1AF50A45A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98727-F584-6D40-B467-1D6BF111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DE5B3-094F-B24E-9400-5CC0D72D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F4A8A-C7EF-974B-AD18-6A12166B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7465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787D-9D15-F441-A427-D92AF664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573937-6832-F642-90BA-11C4920F9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3A407-0C52-F545-A093-5B13EAC2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D412C-71BF-6B40-8C89-D4FC7D2E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77706-BAE0-534A-92F6-A085A3F0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656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80678-C426-1A40-AF0D-2F8CA519F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3BBF1-9C2D-A942-B43F-D71AEF067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96198-8ED3-B84A-B0A7-C6FB7426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58A88-9498-174B-B2CA-8AFDF5DC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238B5-E887-3E46-BEC8-5C723516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1449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59705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8772-4DE6-D345-8284-2E5313A3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22C8-5DB1-3647-9AC1-B2245DB1F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3EC26-1590-1C4F-A536-E6703192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C9C75-88D1-8144-963D-CFDC1E0D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6F614-2A94-5F44-B8C1-ACB412F1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065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5503-88A0-AE49-BF6F-A218F06E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69942-2EA0-4F47-BDB7-9ABF25AEF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75C25-FB19-4742-A86B-5A692711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9E3EB-1905-6C49-86F7-86186A7D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2D6A0-3631-3B4D-901F-A0892444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1429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02A9-589A-9F4C-9B58-DEA1412E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39217-8CDF-394F-A743-A8560BB63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7D700-7D63-9E4F-8681-81FCCE317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E7CCC-2930-584D-A29A-FD7F8197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DD143-9D6D-7742-B887-333AEE5D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C6014-D73D-EC4C-A99A-34F8D0F8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4874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4EAD-D1B8-E641-8059-0B1BFAEE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6DFC-BE2A-104A-ABE9-85AE162E2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2DC22-33BA-F44C-BCAF-D364979D1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28A35-AD6F-0D4F-81AC-5A6131661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1E20C-EAE0-894A-B0CE-68886490E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DFD20-9C5D-1047-B7A3-03E5C7CD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66A567-088D-5449-8F0F-F76E3701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3F4C4-0F46-984A-B98B-04A59C54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131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3EAF-85AB-514F-8E2C-5826B9A8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60D6-6A95-E14C-AA26-FE20B183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E56B4-7F8E-3445-9BF2-F2E7137F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D0BA1-65CC-FB49-8989-A1ADDF7B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8548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296A12-9956-7344-9EA0-944635B1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AC1FC-364A-C148-A1CD-3C6B985A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9A7ED-14A7-9B4E-B63D-32D8454A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894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F831-6CB8-D24F-BF17-B9D70E1CF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8620-8A2A-8E4C-B4BE-3FCED225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A5090-BB32-9A48-949B-B02724606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312DA-22CC-FE43-8309-5DA73EC6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71A9-96B6-D74B-B8C7-8E168E09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7F08E-D5BD-1141-8816-1FC584A6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2922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BF51-36D3-A64C-8347-859401DE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215D8-39B7-E54F-9338-6CC8232AC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2646C-10F4-6D46-BF78-AAC40DB65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E5F33-461D-B540-9098-8118EE4F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C096C-E066-674B-ADE9-18C4DA7B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E53D5-7C5F-564F-B4C4-62F618E2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364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57E959-3D19-2B46-8C3D-BAD64C71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7224C-431E-3D41-912A-BE33172D8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444ED-6C46-1E4E-BA46-21879301F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D1C0-F9EE-6741-B8F8-AA4055F36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3309B-C4BA-4F4C-9E30-1B6965A53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7E6B1-4D93-7C48-B6F1-713B5505466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5614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4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220.png"/><Relationship Id="rId10" Type="http://schemas.openxmlformats.org/officeDocument/2006/relationships/comments" Target="../comments/comment1.xml"/><Relationship Id="rId4" Type="http://schemas.openxmlformats.org/officeDocument/2006/relationships/customXml" Target="../ink/ink1.xml"/><Relationship Id="rId9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0.png"/><Relationship Id="rId5" Type="http://schemas.openxmlformats.org/officeDocument/2006/relationships/customXml" Target="../ink/ink5.xml"/><Relationship Id="rId4" Type="http://schemas.openxmlformats.org/officeDocument/2006/relationships/image" Target="../media/image220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2B8801-0208-46AA-B390-4343B397A389}"/>
              </a:ext>
            </a:extLst>
          </p:cNvPr>
          <p:cNvGrpSpPr/>
          <p:nvPr/>
        </p:nvGrpSpPr>
        <p:grpSpPr>
          <a:xfrm>
            <a:off x="5152871" y="1087919"/>
            <a:ext cx="1886252" cy="1344469"/>
            <a:chOff x="3864656" y="3824610"/>
            <a:chExt cx="1414689" cy="1008352"/>
          </a:xfrm>
        </p:grpSpPr>
        <p:pic>
          <p:nvPicPr>
            <p:cNvPr id="5" name="elfinos_logo.png" descr="elfinos_logo.png">
              <a:extLst>
                <a:ext uri="{FF2B5EF4-FFF2-40B4-BE49-F238E27FC236}">
                  <a16:creationId xmlns:a16="http://schemas.microsoft.com/office/drawing/2014/main" id="{7BD28F4B-1EF8-4CEA-805F-E1BBD20A0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5525" y="3824610"/>
              <a:ext cx="1112952" cy="587084"/>
            </a:xfrm>
            <a:prstGeom prst="rect">
              <a:avLst/>
            </a:prstGeom>
            <a:ln w="12700">
              <a:miter lim="400000"/>
            </a:ln>
            <a:effectLst>
              <a:outerShdw blurRad="50800" dist="266700" dir="2340000" rotWithShape="0">
                <a:srgbClr val="A7A7A7">
                  <a:alpha val="50000"/>
                </a:srgbClr>
              </a:outerShdw>
              <a:reflection stA="50000" endPos="40000" dir="5400000" sy="-100000" algn="bl" rotWithShape="0"/>
            </a:effectLst>
          </p:spPr>
        </p:pic>
        <p:sp>
          <p:nvSpPr>
            <p:cNvPr id="4" name="UNOMIC">
              <a:extLst>
                <a:ext uri="{FF2B5EF4-FFF2-40B4-BE49-F238E27FC236}">
                  <a16:creationId xmlns:a16="http://schemas.microsoft.com/office/drawing/2014/main" id="{3C308529-7A09-4D70-AB03-A0743E410244}"/>
                </a:ext>
              </a:extLst>
            </p:cNvPr>
            <p:cNvSpPr txBox="1"/>
            <p:nvPr/>
          </p:nvSpPr>
          <p:spPr>
            <a:xfrm>
              <a:off x="3864656" y="4411694"/>
              <a:ext cx="1414689" cy="4212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5249" tIns="95249" rIns="95249" bIns="95249" anchor="ctr">
              <a:noAutofit/>
            </a:bodyPr>
            <a:lstStyle/>
            <a:p>
              <a:pPr algn="ctr">
                <a:defRPr>
                  <a:latin typeface="Bauhaus 93"/>
                  <a:ea typeface="Bauhaus 93"/>
                  <a:cs typeface="Bauhaus 93"/>
                  <a:sym typeface="Bauhaus 93"/>
                </a:defRPr>
              </a:pPr>
              <a:r>
                <a:rPr sz="2400" dirty="0"/>
                <a:t>UN</a:t>
              </a:r>
              <a:r>
                <a:rPr sz="2400" dirty="0">
                  <a:solidFill>
                    <a:srgbClr val="C00000"/>
                  </a:solidFill>
                </a:rPr>
                <a:t>O</a:t>
              </a:r>
              <a:r>
                <a:rPr sz="2400" dirty="0"/>
                <a:t>MIC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96741A0-21BC-44D8-9641-FD35694F7316}"/>
              </a:ext>
            </a:extLst>
          </p:cNvPr>
          <p:cNvSpPr txBox="1"/>
          <p:nvPr/>
        </p:nvSpPr>
        <p:spPr>
          <a:xfrm>
            <a:off x="659025" y="2656228"/>
            <a:ext cx="10873945" cy="148570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AI </a:t>
            </a:r>
            <a:r>
              <a:rPr lang="ko-KR" altLang="en-US" sz="3200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기반 치매 진단을 위한 다중모델 뇌 영상 데이터 구축</a:t>
            </a:r>
            <a:endParaRPr lang="en-US" altLang="ko-KR" sz="20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AI</a:t>
            </a:r>
            <a:r>
              <a:rPr lang="ko-KR" altLang="en-US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진단 모델 개발 현황 노트</a:t>
            </a:r>
            <a:endParaRPr lang="ko-KR" altLang="en-US" sz="2000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E61A8-CE4E-4F9A-99B6-D890AF0B640B}"/>
              </a:ext>
            </a:extLst>
          </p:cNvPr>
          <p:cNvSpPr txBox="1"/>
          <p:nvPr/>
        </p:nvSpPr>
        <p:spPr>
          <a:xfrm>
            <a:off x="1800224" y="4589613"/>
            <a:ext cx="8591549" cy="103050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마지막 수정 </a:t>
            </a:r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2021-02-22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고기헌</a:t>
            </a:r>
            <a:r>
              <a:rPr lang="ko-KR" altLang="en-US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연구원</a:t>
            </a:r>
            <a:endParaRPr lang="ko-KR" altLang="en-US" sz="2400" kern="0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644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Deep learning : MLP (4)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추후 계획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기존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Pytorch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를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이용한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MLP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개발에서 다른 플랫폼을 이용하여 딥 러닝 모델 개발 시도 예정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이후 목표치에 도달하지 못하는 경우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,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새로운 알고리즘으로 시도 예정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데이터 간의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correlation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을 확인하여 더욱 연관성 있는 데이터들을 그룹화하여 모델링 시도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.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					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F6E199-B261-384D-968A-D819DAF0A5B1}"/>
              </a:ext>
            </a:extLst>
          </p:cNvPr>
          <p:cNvGrpSpPr/>
          <p:nvPr/>
        </p:nvGrpSpPr>
        <p:grpSpPr>
          <a:xfrm>
            <a:off x="1656592" y="2869049"/>
            <a:ext cx="9056152" cy="3158963"/>
            <a:chOff x="1242444" y="2151787"/>
            <a:chExt cx="6792114" cy="236922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515471-A6E0-DB4D-96FA-8CDA63A6B514}"/>
                </a:ext>
              </a:extLst>
            </p:cNvPr>
            <p:cNvGrpSpPr/>
            <p:nvPr/>
          </p:nvGrpSpPr>
          <p:grpSpPr>
            <a:xfrm>
              <a:off x="1242444" y="2151787"/>
              <a:ext cx="3751945" cy="2369222"/>
              <a:chOff x="2779483" y="2155263"/>
              <a:chExt cx="3751945" cy="2369222"/>
            </a:xfrm>
          </p:grpSpPr>
          <p:pic>
            <p:nvPicPr>
              <p:cNvPr id="9" name="Picture 8" descr="A close up of text on a black surface&#10;&#10;Description automatically generated">
                <a:extLst>
                  <a:ext uri="{FF2B5EF4-FFF2-40B4-BE49-F238E27FC236}">
                    <a16:creationId xmlns:a16="http://schemas.microsoft.com/office/drawing/2014/main" id="{A97C9F99-12EB-E342-A3C8-B73ECD965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79485" y="2155263"/>
                <a:ext cx="3751943" cy="2369222"/>
              </a:xfrm>
              <a:prstGeom prst="rect">
                <a:avLst/>
              </a:prstGeom>
            </p:spPr>
          </p:pic>
          <p:sp>
            <p:nvSpPr>
              <p:cNvPr id="11" name="Frame 10">
                <a:extLst>
                  <a:ext uri="{FF2B5EF4-FFF2-40B4-BE49-F238E27FC236}">
                    <a16:creationId xmlns:a16="http://schemas.microsoft.com/office/drawing/2014/main" id="{9CCDB043-C794-F342-A2D7-D5E110EE84FB}"/>
                  </a:ext>
                </a:extLst>
              </p:cNvPr>
              <p:cNvSpPr/>
              <p:nvPr/>
            </p:nvSpPr>
            <p:spPr>
              <a:xfrm>
                <a:off x="2779484" y="2381900"/>
                <a:ext cx="3545487" cy="129354"/>
              </a:xfrm>
              <a:prstGeom prst="frame">
                <a:avLst>
                  <a:gd name="adj1" fmla="val 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Frame 11">
                <a:extLst>
                  <a:ext uri="{FF2B5EF4-FFF2-40B4-BE49-F238E27FC236}">
                    <a16:creationId xmlns:a16="http://schemas.microsoft.com/office/drawing/2014/main" id="{1273FA84-CF5E-604D-9038-59AB1E11697F}"/>
                  </a:ext>
                </a:extLst>
              </p:cNvPr>
              <p:cNvSpPr/>
              <p:nvPr/>
            </p:nvSpPr>
            <p:spPr>
              <a:xfrm>
                <a:off x="2779484" y="3176799"/>
                <a:ext cx="2970085" cy="129354"/>
              </a:xfrm>
              <a:prstGeom prst="frame">
                <a:avLst>
                  <a:gd name="adj1" fmla="val 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rame 12">
                <a:extLst>
                  <a:ext uri="{FF2B5EF4-FFF2-40B4-BE49-F238E27FC236}">
                    <a16:creationId xmlns:a16="http://schemas.microsoft.com/office/drawing/2014/main" id="{D23913C9-064D-3041-8E08-DAD8CF9E07BC}"/>
                  </a:ext>
                </a:extLst>
              </p:cNvPr>
              <p:cNvSpPr/>
              <p:nvPr/>
            </p:nvSpPr>
            <p:spPr>
              <a:xfrm>
                <a:off x="2779483" y="3956943"/>
                <a:ext cx="3144045" cy="129354"/>
              </a:xfrm>
              <a:prstGeom prst="frame">
                <a:avLst>
                  <a:gd name="adj1" fmla="val 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25EA1AE0-1917-AF4B-8A4E-541DA7EE2EC3}"/>
                </a:ext>
              </a:extLst>
            </p:cNvPr>
            <p:cNvSpPr/>
            <p:nvPr/>
          </p:nvSpPr>
          <p:spPr>
            <a:xfrm>
              <a:off x="5195735" y="2725501"/>
              <a:ext cx="2838823" cy="1154352"/>
            </a:xfrm>
            <a:prstGeom prst="frame">
              <a:avLst>
                <a:gd name="adj1" fmla="val 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현 데이터의 상관관계를 분석한 결과</a:t>
              </a:r>
              <a:r>
                <a:rPr lang="en-US" altLang="ko-KR" sz="1400" dirty="0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 대부분의 </a:t>
              </a:r>
              <a:r>
                <a:rPr lang="en-US" altLang="ko-KR" sz="1400" dirty="0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cortical </a:t>
              </a:r>
              <a:r>
                <a:rPr lang="ko-KR" altLang="en-US" sz="1400" dirty="0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파트에서 </a:t>
              </a:r>
              <a:r>
                <a:rPr lang="en-US" altLang="ko-KR" sz="1400" dirty="0" err="1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meancurv</a:t>
              </a:r>
              <a:r>
                <a:rPr lang="ko-KR" altLang="en-US" sz="1400" dirty="0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와 두께</a:t>
              </a:r>
              <a:r>
                <a:rPr lang="en-US" altLang="ko-KR" sz="1400" dirty="0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 부피</a:t>
              </a:r>
              <a:r>
                <a:rPr lang="en-US" altLang="ko-KR" sz="1400" dirty="0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 면적 의 상관관계가 약함으로 분석됨</a:t>
              </a:r>
              <a:r>
                <a:rPr lang="en-US" altLang="ko-KR" sz="1400" dirty="0">
                  <a:solidFill>
                    <a:schemeClr val="tx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Wingdings" pitchFamily="2" charset="2"/>
                </a:rPr>
                <a:t>.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ADA2FB7-765E-914B-A844-99C4B927F206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D800-6FCC-714D-9686-376E810C4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21555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Random Forest 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600" b="1" dirty="0"/>
              <a:t>모델 선택 이유 </a:t>
            </a:r>
            <a:endParaRPr lang="ko-KR" altLang="en-US" sz="600" b="1" dirty="0"/>
          </a:p>
          <a:p>
            <a:pPr indent="-457200" algn="l">
              <a:lnSpc>
                <a:spcPct val="150000"/>
              </a:lnSpc>
            </a:pPr>
            <a:r>
              <a:rPr lang="en-US" altLang="ko-KR" sz="1600" dirty="0"/>
              <a:t>• </a:t>
            </a:r>
            <a:r>
              <a:rPr lang="ko-KR" altLang="en-US" sz="1600" dirty="0"/>
              <a:t>이미</a:t>
            </a:r>
            <a:r>
              <a:rPr lang="en-US" altLang="ko-KR" sz="1600" dirty="0"/>
              <a:t> </a:t>
            </a:r>
            <a:r>
              <a:rPr lang="ko-KR" altLang="en-US" sz="1600" dirty="0"/>
              <a:t>많은</a:t>
            </a:r>
            <a:r>
              <a:rPr lang="en-US" altLang="ko-KR" sz="1600" dirty="0"/>
              <a:t> </a:t>
            </a:r>
            <a:r>
              <a:rPr lang="en-US" sz="1600" dirty="0"/>
              <a:t>AD </a:t>
            </a:r>
            <a:r>
              <a:rPr lang="ko-KR" altLang="en-US" sz="1600" dirty="0"/>
              <a:t>진단</a:t>
            </a:r>
            <a:r>
              <a:rPr lang="en-US" altLang="ko-KR" sz="1600" dirty="0"/>
              <a:t> </a:t>
            </a:r>
            <a:r>
              <a:rPr lang="ko-KR" altLang="en-US" sz="1600" dirty="0"/>
              <a:t>모델에</a:t>
            </a:r>
            <a:r>
              <a:rPr lang="en-US" altLang="ko-KR" sz="1600" dirty="0"/>
              <a:t> </a:t>
            </a:r>
            <a:r>
              <a:rPr lang="en-US" sz="1600" dirty="0"/>
              <a:t>RF</a:t>
            </a:r>
            <a:r>
              <a:rPr lang="ko-KR" altLang="en-US" sz="1600" dirty="0" err="1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사용</a:t>
            </a:r>
            <a:r>
              <a:rPr lang="en-US" altLang="ko-KR" sz="1600" dirty="0"/>
              <a:t> </a:t>
            </a:r>
            <a:r>
              <a:rPr lang="ko-KR" altLang="en-US" sz="1600" dirty="0"/>
              <a:t>중</a:t>
            </a:r>
            <a:br>
              <a:rPr lang="ko-KR" altLang="en-US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✓ </a:t>
            </a:r>
            <a:r>
              <a:rPr lang="en-US" sz="1600" dirty="0"/>
              <a:t>Gray, K. R., </a:t>
            </a:r>
            <a:r>
              <a:rPr lang="en-US" sz="1600" dirty="0" err="1"/>
              <a:t>Aljabar</a:t>
            </a:r>
            <a:r>
              <a:rPr lang="en-US" sz="1600" dirty="0"/>
              <a:t>, P., </a:t>
            </a:r>
            <a:r>
              <a:rPr lang="en-US" sz="1600" dirty="0" err="1"/>
              <a:t>Heckemann</a:t>
            </a:r>
            <a:r>
              <a:rPr lang="en-US" sz="1600" dirty="0"/>
              <a:t>, R. A., Hammers, A., </a:t>
            </a:r>
            <a:r>
              <a:rPr lang="en-US" sz="1600" dirty="0" err="1"/>
              <a:t>Rueckert</a:t>
            </a:r>
            <a:r>
              <a:rPr lang="en-US" sz="1600" dirty="0"/>
              <a:t>, D., &amp; Alzheimer's Disease Neuroimaging Initiative (2013). 	Random forest-based similarity measures for multi-modal classification of Alzheimer's disease. </a:t>
            </a:r>
            <a:r>
              <a:rPr lang="en-US" sz="1600" dirty="0" err="1"/>
              <a:t>NeuroImage</a:t>
            </a:r>
            <a:r>
              <a:rPr lang="en-US" sz="1600" dirty="0"/>
              <a:t>, 65, 	167–175.</a:t>
            </a:r>
            <a:br>
              <a:rPr lang="en-US" sz="1600" dirty="0"/>
            </a:br>
            <a:r>
              <a:rPr lang="en-US" sz="1600" dirty="0"/>
              <a:t>   ✓ Xu L, Liang G, Liao C, Chen G-D and Chang C-C (2019) k-Skip-n-Gram-RF: A Random Forest Based Method for Alzheimer’s 	Disease Protein Identification. Front. Genet. 10:33.</a:t>
            </a:r>
            <a:br>
              <a:rPr lang="en-US" sz="1600" dirty="0"/>
            </a:br>
            <a:r>
              <a:rPr lang="en-US" sz="1600" dirty="0"/>
              <a:t>   ✓ Huang, L., </a:t>
            </a:r>
            <a:r>
              <a:rPr lang="en-US" sz="1600" dirty="0" err="1"/>
              <a:t>Jin</a:t>
            </a:r>
            <a:r>
              <a:rPr lang="en-US" sz="1600" dirty="0"/>
              <a:t>, Y., Gao, Y., </a:t>
            </a:r>
            <a:r>
              <a:rPr lang="en-US" sz="1600" dirty="0" err="1"/>
              <a:t>Thung</a:t>
            </a:r>
            <a:r>
              <a:rPr lang="en-US" sz="1600" dirty="0"/>
              <a:t>, K. H., Shen, D., &amp; Alzheimer's Disease Neuroimaging Initiative (2016). Longitudinal clinical 	score prediction in Alzheimer's disease with soft-split sparse regression based random forest. Neurobiology of 	aging, 46, 180–191.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Binary classification</a:t>
            </a:r>
            <a:r>
              <a:rPr lang="ko-KR" altLang="en-US" sz="1600" dirty="0"/>
              <a:t>에 강점이 있음</a:t>
            </a:r>
            <a:r>
              <a:rPr lang="en-US" altLang="ko-KR" sz="1600" dirty="0"/>
              <a:t>. </a:t>
            </a:r>
            <a:endParaRPr lang="ko-KR" altLang="en-US" sz="16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다수의 트리의 예측 결과를 종합하여 의사결정을 진행하기 때문에 안정성이 상당히 높고</a:t>
            </a:r>
            <a:r>
              <a:rPr lang="en-US" altLang="ko-KR" sz="1600" dirty="0"/>
              <a:t>, </a:t>
            </a:r>
            <a:r>
              <a:rPr lang="ko-KR" altLang="en-US" sz="1600" dirty="0"/>
              <a:t>예측의 변동성이 적음</a:t>
            </a:r>
            <a:r>
              <a:rPr lang="en-US" altLang="ko-KR" sz="1600" dirty="0"/>
              <a:t>. •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변수의</a:t>
            </a:r>
            <a:r>
              <a:rPr lang="en-US" altLang="ko-KR" sz="1600" dirty="0"/>
              <a:t> </a:t>
            </a:r>
            <a:r>
              <a:rPr lang="ko-KR" altLang="en-US" sz="1600" dirty="0"/>
              <a:t>중요성을</a:t>
            </a:r>
            <a:r>
              <a:rPr lang="en-US" altLang="ko-KR" sz="1600" dirty="0"/>
              <a:t> </a:t>
            </a:r>
            <a:r>
              <a:rPr lang="ko-KR" altLang="en-US" sz="1600" dirty="0"/>
              <a:t>설명</a:t>
            </a:r>
            <a:r>
              <a:rPr lang="en-US" altLang="ko-KR" sz="1600" dirty="0"/>
              <a:t> </a:t>
            </a:r>
            <a:r>
              <a:rPr lang="ko-KR" altLang="en-US" sz="1600" dirty="0"/>
              <a:t>할</a:t>
            </a:r>
            <a:r>
              <a:rPr lang="en-US" altLang="ko-KR" sz="1600" dirty="0"/>
              <a:t> </a:t>
            </a:r>
            <a:r>
              <a:rPr lang="ko-KR" altLang="en-US" sz="1600" dirty="0"/>
              <a:t>수</a:t>
            </a:r>
            <a:r>
              <a:rPr lang="en-US" altLang="ko-KR" sz="1600" dirty="0"/>
              <a:t> </a:t>
            </a:r>
            <a:r>
              <a:rPr lang="ko-KR" altLang="en-US" sz="1600" dirty="0"/>
              <a:t>있음</a:t>
            </a:r>
            <a:r>
              <a:rPr lang="en-US" altLang="ko-KR" sz="1600" dirty="0"/>
              <a:t> </a:t>
            </a:r>
            <a:r>
              <a:rPr lang="en-US" altLang="ko-KR" sz="1600" dirty="0">
                <a:sym typeface="Wingdings" pitchFamily="2" charset="2"/>
              </a:rPr>
              <a:t> </a:t>
            </a:r>
            <a:r>
              <a:rPr lang="en-US" sz="1600" dirty="0"/>
              <a:t>MRI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경우</a:t>
            </a:r>
            <a:r>
              <a:rPr lang="en-US" altLang="ko-KR" sz="1600" dirty="0"/>
              <a:t> </a:t>
            </a:r>
            <a:r>
              <a:rPr lang="ko-KR" altLang="en-US" sz="1600" dirty="0"/>
              <a:t>뇌의</a:t>
            </a:r>
            <a:r>
              <a:rPr lang="en-US" altLang="ko-KR" sz="1600" dirty="0"/>
              <a:t> </a:t>
            </a:r>
            <a:r>
              <a:rPr lang="ko-KR" altLang="en-US" sz="1600" dirty="0"/>
              <a:t>어떤</a:t>
            </a:r>
            <a:r>
              <a:rPr lang="en-US" altLang="ko-KR" sz="1600" dirty="0"/>
              <a:t> </a:t>
            </a:r>
            <a:r>
              <a:rPr lang="ko-KR" altLang="en-US" sz="1600" dirty="0"/>
              <a:t>부위</a:t>
            </a:r>
            <a:r>
              <a:rPr lang="en-US" altLang="ko-KR" sz="1600" dirty="0"/>
              <a:t> /</a:t>
            </a:r>
            <a:r>
              <a:rPr lang="ko-KR" altLang="en-US" sz="1600" dirty="0"/>
              <a:t>특징</a:t>
            </a:r>
            <a:r>
              <a:rPr lang="en-US" altLang="ko-KR" sz="1600" dirty="0"/>
              <a:t> </a:t>
            </a:r>
            <a:r>
              <a:rPr lang="ko-KR" altLang="en-US" sz="1600" dirty="0"/>
              <a:t>이</a:t>
            </a:r>
            <a:r>
              <a:rPr lang="en-US" altLang="ko-KR" sz="1600" dirty="0"/>
              <a:t> </a:t>
            </a:r>
            <a:r>
              <a:rPr lang="ko-KR" altLang="en-US" sz="1600" dirty="0"/>
              <a:t>치매</a:t>
            </a:r>
            <a:r>
              <a:rPr lang="en-US" altLang="ko-KR" sz="1600" dirty="0"/>
              <a:t> </a:t>
            </a:r>
            <a:r>
              <a:rPr lang="ko-KR" altLang="en-US" sz="1600" dirty="0"/>
              <a:t>진단에</a:t>
            </a:r>
            <a:r>
              <a:rPr lang="en-US" altLang="ko-KR" sz="1600" dirty="0"/>
              <a:t> </a:t>
            </a:r>
            <a:r>
              <a:rPr lang="ko-KR" altLang="en-US" sz="1600" dirty="0"/>
              <a:t>유효</a:t>
            </a:r>
            <a:r>
              <a:rPr lang="en-US" altLang="ko-KR" sz="1600" dirty="0"/>
              <a:t> </a:t>
            </a:r>
            <a:r>
              <a:rPr lang="ko-KR" altLang="en-US" sz="1600" dirty="0"/>
              <a:t>한</a:t>
            </a:r>
            <a:r>
              <a:rPr lang="en-US" altLang="ko-KR" sz="1600" dirty="0"/>
              <a:t> </a:t>
            </a:r>
            <a:r>
              <a:rPr lang="ko-KR" altLang="en-US" sz="1600" dirty="0"/>
              <a:t>지</a:t>
            </a:r>
            <a:r>
              <a:rPr lang="en-US" altLang="ko-KR" sz="1600" dirty="0"/>
              <a:t> </a:t>
            </a:r>
            <a:r>
              <a:rPr lang="ko-KR" altLang="en-US" sz="1600" dirty="0"/>
              <a:t>알</a:t>
            </a:r>
            <a:r>
              <a:rPr lang="en-US" altLang="ko-KR" sz="1600" dirty="0"/>
              <a:t> </a:t>
            </a:r>
            <a:r>
              <a:rPr lang="ko-KR" altLang="en-US" sz="1600" dirty="0"/>
              <a:t>수</a:t>
            </a:r>
            <a:r>
              <a:rPr lang="en-US" altLang="ko-KR" sz="1600" dirty="0"/>
              <a:t> </a:t>
            </a:r>
            <a:r>
              <a:rPr lang="ko-KR" altLang="en-US" sz="1600" dirty="0"/>
              <a:t>있음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A2FB7-765E-914B-A844-99C4B927F206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D800-6FCC-714D-9686-376E810C4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64728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Random Forest 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A2FB7-765E-914B-A844-99C4B927F206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D800-6FCC-714D-9686-376E810C4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12</a:t>
            </a:fld>
            <a:endParaRPr lang="ko" alt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8E3F25-57E1-C74A-B47D-1EA801D58A1A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600" b="1" dirty="0"/>
              <a:t>2.</a:t>
            </a:r>
            <a:r>
              <a:rPr lang="ko-KR" altLang="en-US" sz="1600" b="1" dirty="0"/>
              <a:t> 모델 설계</a:t>
            </a:r>
            <a:endParaRPr lang="en-US" altLang="ko-KR" sz="1600" b="1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Tree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각 </a:t>
            </a:r>
            <a:r>
              <a:rPr lang="ko-KR" altLang="en-US" sz="1600" dirty="0" err="1"/>
              <a:t>파라미터를</a:t>
            </a:r>
            <a:r>
              <a:rPr lang="ko-KR" altLang="en-US" sz="1600" dirty="0"/>
              <a:t> 자동으로 선정</a:t>
            </a:r>
            <a:endParaRPr lang="en-US" altLang="ko-KR" sz="16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Example: </a:t>
            </a:r>
            <a:endParaRPr lang="ko-KR" altLang="en-US" sz="1600" dirty="0"/>
          </a:p>
        </p:txBody>
      </p:sp>
      <p:pic>
        <p:nvPicPr>
          <p:cNvPr id="2055" name="Picture 7" descr="page9image36596080">
            <a:extLst>
              <a:ext uri="{FF2B5EF4-FFF2-40B4-BE49-F238E27FC236}">
                <a16:creationId xmlns:a16="http://schemas.microsoft.com/office/drawing/2014/main" id="{367EA445-FC7F-8448-AC25-D877D339D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060373"/>
            <a:ext cx="7239000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4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Random Forest (3)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A2FB7-765E-914B-A844-99C4B927F206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D800-6FCC-714D-9686-376E810C4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13</a:t>
            </a:fld>
            <a:endParaRPr lang="ko" altLang="en-US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3DC90093-1841-C545-BCE9-00083F22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44" y="895874"/>
            <a:ext cx="10930197" cy="55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57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결론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Validation Set</a:t>
            </a:r>
            <a:r>
              <a:rPr lang="ko-KR" altLang="en-US" sz="1600" dirty="0"/>
              <a:t>과 </a:t>
            </a:r>
            <a:r>
              <a:rPr lang="en-US" sz="1600" dirty="0"/>
              <a:t>Test Set </a:t>
            </a:r>
            <a:r>
              <a:rPr lang="ko-KR" altLang="en-US" sz="1600" dirty="0"/>
              <a:t>의 정확도 차이는 </a:t>
            </a:r>
            <a:r>
              <a:rPr lang="en-US" altLang="ko-KR" sz="1600" dirty="0"/>
              <a:t>0.03%</a:t>
            </a:r>
            <a:r>
              <a:rPr lang="ko-KR" altLang="en-US" sz="1600" dirty="0"/>
              <a:t>로 크게 차이가 나지 않는다</a:t>
            </a:r>
            <a:r>
              <a:rPr lang="en-US" altLang="ko-KR" sz="1600" dirty="0"/>
              <a:t>. </a:t>
            </a:r>
            <a:r>
              <a:rPr lang="en-US" sz="1600" dirty="0"/>
              <a:t>Overfitting</a:t>
            </a:r>
            <a:r>
              <a:rPr lang="ko-KR" altLang="en-US" sz="1600" dirty="0"/>
              <a:t>은 없는 것으로 판단</a:t>
            </a:r>
            <a:r>
              <a:rPr lang="en-US" altLang="ko-KR" sz="1600" dirty="0"/>
              <a:t>. </a:t>
            </a:r>
            <a:endParaRPr lang="ko-KR" altLang="en-US" sz="16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Validation Set</a:t>
            </a:r>
            <a:r>
              <a:rPr lang="ko-KR" altLang="en-US" sz="1600" dirty="0"/>
              <a:t>과 </a:t>
            </a:r>
            <a:r>
              <a:rPr lang="en-US" sz="1600" dirty="0"/>
              <a:t>Test Set </a:t>
            </a:r>
            <a:r>
              <a:rPr lang="ko-KR" altLang="en-US" sz="1600" dirty="0"/>
              <a:t>모두 </a:t>
            </a:r>
            <a:r>
              <a:rPr lang="en-US" sz="1600" dirty="0"/>
              <a:t>AUC 80%</a:t>
            </a:r>
            <a:r>
              <a:rPr lang="ko-KR" altLang="en-US" sz="1600" dirty="0"/>
              <a:t>대로 그렇게 만족스러운 모델 적합은 아니다</a:t>
            </a:r>
            <a:r>
              <a:rPr lang="en-US" altLang="ko-KR" sz="1600" dirty="0"/>
              <a:t>. </a:t>
            </a:r>
            <a:endParaRPr lang="ko-KR" altLang="en-US" sz="16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원래 목표치는 </a:t>
            </a:r>
            <a:r>
              <a:rPr lang="en-US" sz="1600" dirty="0"/>
              <a:t>Accuracy=90% , AUC=85% </a:t>
            </a:r>
            <a:r>
              <a:rPr lang="ko-KR" altLang="en-US" sz="1600" dirty="0"/>
              <a:t>로 정확도는 약 </a:t>
            </a:r>
            <a:r>
              <a:rPr lang="en-US" altLang="ko-KR" sz="1600" dirty="0"/>
              <a:t>7%</a:t>
            </a:r>
            <a:r>
              <a:rPr lang="ko-KR" altLang="en-US" sz="1600" dirty="0"/>
              <a:t>정도가 차이가 나며</a:t>
            </a:r>
            <a:r>
              <a:rPr lang="en-US" altLang="ko-KR" sz="1600" dirty="0"/>
              <a:t>, </a:t>
            </a:r>
            <a:r>
              <a:rPr lang="ko-KR" altLang="en-US" sz="1600" dirty="0"/>
              <a:t>정확도와 </a:t>
            </a:r>
            <a:r>
              <a:rPr lang="en-US" sz="1600" dirty="0"/>
              <a:t>AUC </a:t>
            </a:r>
            <a:r>
              <a:rPr lang="ko-KR" altLang="en-US" sz="1600" dirty="0"/>
              <a:t>모두 개선이 필요함</a:t>
            </a:r>
            <a:r>
              <a:rPr lang="en-US" altLang="ko-KR" sz="1600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RF</a:t>
            </a:r>
            <a:r>
              <a:rPr lang="ko-KR" altLang="en-US" sz="1600" dirty="0"/>
              <a:t>모델의</a:t>
            </a:r>
            <a:r>
              <a:rPr lang="en-US" altLang="ko-KR" sz="1600" dirty="0"/>
              <a:t> </a:t>
            </a:r>
            <a:r>
              <a:rPr lang="ko-KR" altLang="en-US" sz="1600" dirty="0"/>
              <a:t>옵션</a:t>
            </a:r>
            <a:r>
              <a:rPr lang="en-US" altLang="ko-KR" sz="1600" dirty="0"/>
              <a:t> </a:t>
            </a:r>
            <a:r>
              <a:rPr lang="ko-KR" altLang="en-US" sz="1600" dirty="0"/>
              <a:t>조정과</a:t>
            </a:r>
            <a:r>
              <a:rPr lang="en-US" altLang="ko-KR" sz="1600" dirty="0"/>
              <a:t> </a:t>
            </a:r>
            <a:r>
              <a:rPr lang="ko-KR" altLang="en-US" sz="1600" dirty="0"/>
              <a:t>충분한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 셋</a:t>
            </a:r>
            <a:r>
              <a:rPr lang="en-US" sz="1600" dirty="0"/>
              <a:t> </a:t>
            </a:r>
            <a:r>
              <a:rPr lang="ko-KR" altLang="en-US" sz="1600" dirty="0"/>
              <a:t>추가</a:t>
            </a:r>
            <a:r>
              <a:rPr lang="en-US" altLang="ko-KR" sz="1600" dirty="0"/>
              <a:t> </a:t>
            </a:r>
            <a:r>
              <a:rPr lang="ko-KR" altLang="en-US" sz="1600" dirty="0"/>
              <a:t>확보로</a:t>
            </a:r>
            <a:r>
              <a:rPr lang="en-US" altLang="ko-KR" sz="1600" dirty="0"/>
              <a:t> </a:t>
            </a:r>
            <a:r>
              <a:rPr lang="ko-KR" altLang="en-US" sz="1600" dirty="0"/>
              <a:t>개선</a:t>
            </a:r>
            <a:r>
              <a:rPr lang="en-US" altLang="ko-KR" sz="1600" dirty="0"/>
              <a:t> </a:t>
            </a:r>
            <a:r>
              <a:rPr lang="ko-KR" altLang="en-US" sz="1600" dirty="0"/>
              <a:t>할</a:t>
            </a:r>
            <a:r>
              <a:rPr lang="en-US" altLang="ko-KR" sz="1600" dirty="0"/>
              <a:t> </a:t>
            </a:r>
            <a:r>
              <a:rPr lang="ko-KR" altLang="en-US" sz="1600" dirty="0"/>
              <a:t>수</a:t>
            </a:r>
            <a:r>
              <a:rPr lang="en-US" altLang="ko-KR" sz="1600" dirty="0"/>
              <a:t> </a:t>
            </a:r>
            <a:r>
              <a:rPr lang="ko-KR" altLang="en-US" sz="1600" dirty="0"/>
              <a:t>있을</a:t>
            </a:r>
            <a:r>
              <a:rPr lang="en-US" altLang="ko-KR" sz="1600" dirty="0"/>
              <a:t> </a:t>
            </a:r>
            <a:r>
              <a:rPr lang="ko-KR" altLang="en-US" sz="1600" dirty="0"/>
              <a:t>것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으로</a:t>
            </a:r>
            <a:r>
              <a:rPr lang="en-US" altLang="ko-KR" sz="1600" dirty="0"/>
              <a:t> </a:t>
            </a:r>
            <a:r>
              <a:rPr lang="ko-KR" altLang="en-US" sz="1600" dirty="0"/>
              <a:t>보임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Random Forest (4)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A2FB7-765E-914B-A844-99C4B927F206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D800-6FCC-714D-9686-376E810C4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839083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2000" b="1" dirty="0"/>
              <a:t>모델 선택 이유 </a:t>
            </a:r>
            <a:endParaRPr lang="ko-KR" altLang="en-US" sz="800" b="1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GBT</a:t>
            </a:r>
            <a:r>
              <a:rPr lang="ko-KR" altLang="en-US" sz="1600" dirty="0"/>
              <a:t>는 </a:t>
            </a:r>
            <a:r>
              <a:rPr lang="en-US" sz="1600" dirty="0"/>
              <a:t>Random Forest </a:t>
            </a:r>
            <a:r>
              <a:rPr lang="ko-KR" altLang="en-US" sz="1600" dirty="0" err="1"/>
              <a:t>처럼</a:t>
            </a:r>
            <a:r>
              <a:rPr lang="ko-KR" altLang="en-US" sz="1600" dirty="0"/>
              <a:t> </a:t>
            </a:r>
            <a:r>
              <a:rPr lang="en-US" sz="1600" dirty="0"/>
              <a:t>Decision Tree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사용하면서 </a:t>
            </a:r>
            <a:r>
              <a:rPr lang="ko-KR" altLang="en-US" sz="1600" dirty="0" err="1"/>
              <a:t>경사하강법</a:t>
            </a:r>
            <a:r>
              <a:rPr lang="en-US" altLang="ko-KR" sz="1600" dirty="0"/>
              <a:t>(</a:t>
            </a:r>
            <a:r>
              <a:rPr lang="en-US" sz="1600" dirty="0"/>
              <a:t>Gradient Descent)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이용하여 가중치를 조절하므로 </a:t>
            </a:r>
            <a:r>
              <a:rPr lang="en-US" sz="1600" dirty="0"/>
              <a:t>Random Forest</a:t>
            </a:r>
            <a:r>
              <a:rPr lang="ko-KR" altLang="en-US" sz="1600" dirty="0"/>
              <a:t>의 단점을 보완할 수 있음</a:t>
            </a:r>
            <a:r>
              <a:rPr lang="en-US" altLang="ko-KR" sz="1600" dirty="0"/>
              <a:t>. </a:t>
            </a:r>
            <a:endParaRPr lang="ko-KR" altLang="en-US" sz="16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RF</a:t>
            </a:r>
            <a:r>
              <a:rPr lang="ko-KR" altLang="en-US" sz="1600" dirty="0"/>
              <a:t>와 함께 </a:t>
            </a:r>
            <a:r>
              <a:rPr lang="en-US" sz="1600" dirty="0"/>
              <a:t>AD </a:t>
            </a:r>
            <a:r>
              <a:rPr lang="ko-KR" altLang="en-US" sz="1600" dirty="0"/>
              <a:t>진단에 이용되는 사례가 있음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✓ </a:t>
            </a:r>
            <a:r>
              <a:rPr lang="en-US" sz="1600" dirty="0" err="1"/>
              <a:t>Beltrán</a:t>
            </a:r>
            <a:r>
              <a:rPr lang="en-US" sz="1600" dirty="0"/>
              <a:t> JF, Wahba BM, Hose N, </a:t>
            </a:r>
            <a:r>
              <a:rPr lang="en-US" sz="1600" dirty="0" err="1"/>
              <a:t>Shasha</a:t>
            </a:r>
            <a:r>
              <a:rPr lang="en-US" sz="1600" dirty="0"/>
              <a:t> D, Kline RP, For the Alzheimer’s Disease Neuroimaging Initiative (2020) Inexpensive, non-invasive biomarkers predict Alzheimer transition using machine learning analysis of the Alzheimer’s Disease Neuroimaging (ADNI) database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실제 앞선 </a:t>
            </a:r>
            <a:r>
              <a:rPr lang="en-US" sz="1600" dirty="0"/>
              <a:t>RF </a:t>
            </a:r>
            <a:r>
              <a:rPr lang="ko-KR" altLang="en-US" sz="1600" dirty="0"/>
              <a:t>모델보다 성능이 개선되는지 확인하기 위해 모델 선택</a:t>
            </a:r>
            <a:r>
              <a:rPr lang="en-US" altLang="ko-KR" sz="1600" dirty="0"/>
              <a:t>.</a:t>
            </a:r>
            <a:r>
              <a:rPr lang="en-US" altLang="ko-KR" dirty="0"/>
              <a:t> </a:t>
            </a:r>
            <a:endParaRPr lang="ko-KR" altLang="en-US" dirty="0"/>
          </a:p>
          <a:p>
            <a:pPr indent="-457200" algn="l">
              <a:lnSpc>
                <a:spcPct val="150000"/>
              </a:lnSpc>
            </a:pP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Gradient Boosted Tree 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A2FB7-765E-914B-A844-99C4B927F206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D800-6FCC-714D-9686-376E810C4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37018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/>
              <a:t>2.</a:t>
            </a:r>
            <a:r>
              <a:rPr lang="ko-KR" altLang="en-US" sz="1600" b="1" dirty="0"/>
              <a:t> 모델링 및 결과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RF</a:t>
            </a:r>
            <a:r>
              <a:rPr lang="ko-KR" altLang="en-US" sz="1600" dirty="0"/>
              <a:t>와 마찬가지로 </a:t>
            </a:r>
            <a:r>
              <a:rPr lang="en-US" sz="1600" dirty="0"/>
              <a:t>decision tree </a:t>
            </a:r>
            <a:r>
              <a:rPr lang="ko-KR" altLang="en-US" sz="1600" dirty="0"/>
              <a:t>생성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파라미터를</a:t>
            </a:r>
            <a:r>
              <a:rPr lang="ko-KR" altLang="en-US" sz="1600" dirty="0"/>
              <a:t> 자동으로 조절하며 </a:t>
            </a:r>
            <a:r>
              <a:rPr lang="ko-KR" altLang="en-US" sz="1600" dirty="0" err="1"/>
              <a:t>최적값</a:t>
            </a:r>
            <a:r>
              <a:rPr lang="ko-KR" altLang="en-US" sz="1600" dirty="0"/>
              <a:t> 도출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 </a:t>
            </a:r>
            <a:r>
              <a:rPr lang="en-US" altLang="ko-KR" sz="1600" dirty="0"/>
              <a:t>: 0.81-0.9 </a:t>
            </a:r>
            <a:endParaRPr lang="ko-KR" altLang="en-US" sz="16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AUC : 0.81-0.85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Gradient Boosted Tree 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A2FB7-765E-914B-A844-99C4B927F206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D800-6FCC-714D-9686-376E810C4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16</a:t>
            </a:fld>
            <a:endParaRPr lang="ko" altLang="en-US"/>
          </a:p>
        </p:txBody>
      </p:sp>
      <p:pic>
        <p:nvPicPr>
          <p:cNvPr id="6145" name="Picture 1" descr="page13image36451952">
            <a:extLst>
              <a:ext uri="{FF2B5EF4-FFF2-40B4-BE49-F238E27FC236}">
                <a16:creationId xmlns:a16="http://schemas.microsoft.com/office/drawing/2014/main" id="{9812F873-F198-9345-95E0-487C8081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78" y="1028702"/>
            <a:ext cx="6361629" cy="48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28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7" y="1162046"/>
            <a:ext cx="10930197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b="1" dirty="0"/>
              <a:t>3. </a:t>
            </a:r>
            <a:r>
              <a:rPr lang="ko-KR" altLang="en-US" sz="1800" b="1" dirty="0"/>
              <a:t>결론 </a:t>
            </a:r>
            <a:endParaRPr lang="ko-KR" altLang="en-US" sz="14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RF</a:t>
            </a:r>
            <a:r>
              <a:rPr lang="ko-KR" altLang="en-US" sz="1600" dirty="0"/>
              <a:t>보다 정확도가 약</a:t>
            </a:r>
            <a:r>
              <a:rPr lang="en-US" altLang="ko-KR" sz="1600" dirty="0"/>
              <a:t>4% </a:t>
            </a:r>
            <a:r>
              <a:rPr lang="ko-KR" altLang="en-US" sz="1600" dirty="0"/>
              <a:t>정도 좋아짐</a:t>
            </a:r>
            <a:r>
              <a:rPr lang="en-US" altLang="ko-KR" sz="1600" dirty="0"/>
              <a:t>, </a:t>
            </a:r>
            <a:r>
              <a:rPr lang="ko-KR" altLang="en-US" sz="1600" dirty="0"/>
              <a:t>하지만 원래 목표치</a:t>
            </a:r>
            <a:r>
              <a:rPr lang="en-US" altLang="ko-KR" sz="1600" dirty="0"/>
              <a:t>(</a:t>
            </a:r>
            <a:r>
              <a:rPr lang="en-US" sz="1600" dirty="0"/>
              <a:t>Accuracy=90% , AUC=85%) </a:t>
            </a:r>
            <a:r>
              <a:rPr lang="ko-KR" altLang="en-US" sz="1600" dirty="0"/>
              <a:t>보다 아직 부족</a:t>
            </a:r>
            <a:r>
              <a:rPr lang="en-US" altLang="ko-KR" sz="1600" dirty="0"/>
              <a:t>. </a:t>
            </a:r>
            <a:endParaRPr lang="ko-KR" altLang="en-US" sz="16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역시 </a:t>
            </a:r>
            <a:r>
              <a:rPr lang="en-US" sz="1600" dirty="0"/>
              <a:t>Data set</a:t>
            </a:r>
            <a:r>
              <a:rPr lang="ko-KR" altLang="en-US" sz="1600" dirty="0"/>
              <a:t>이 추가되면 개선이 될 것으로 예상됨</a:t>
            </a:r>
            <a:r>
              <a:rPr lang="en-US" altLang="ko-KR" sz="1600" dirty="0"/>
              <a:t>. </a:t>
            </a:r>
            <a:endParaRPr lang="ko-KR" altLang="en-US" sz="16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GBM</a:t>
            </a:r>
            <a:r>
              <a:rPr lang="ko-KR" altLang="en-US" sz="1600" dirty="0"/>
              <a:t>알고리즘은 시간은 더 오래 걸리지만 </a:t>
            </a:r>
            <a:r>
              <a:rPr lang="en-US" sz="1600" dirty="0"/>
              <a:t>RF</a:t>
            </a:r>
            <a:r>
              <a:rPr lang="ko-KR" altLang="en-US" sz="1600" dirty="0"/>
              <a:t>와 달리 최적의 </a:t>
            </a:r>
            <a:r>
              <a:rPr lang="en-US" sz="1600" dirty="0"/>
              <a:t>option</a:t>
            </a:r>
            <a:r>
              <a:rPr lang="ko-KR" altLang="en-US" sz="1600" dirty="0"/>
              <a:t>을 스스로 찾고 결과 값도 좀더 좋은 것으로 나타남</a:t>
            </a:r>
            <a:r>
              <a:rPr lang="en-US" altLang="ko-KR" sz="1600" dirty="0"/>
              <a:t>. </a:t>
            </a:r>
            <a:endParaRPr lang="ko-KR" altLang="en-US" sz="16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향후 연구에서는 </a:t>
            </a:r>
            <a:r>
              <a:rPr lang="en-US" sz="1600" dirty="0"/>
              <a:t>GBM</a:t>
            </a:r>
            <a:r>
              <a:rPr lang="ko-KR" altLang="en-US" sz="1600" dirty="0"/>
              <a:t>알고리즘을 주로 이용하여 </a:t>
            </a:r>
            <a:r>
              <a:rPr lang="en-US" sz="1600" dirty="0"/>
              <a:t>Accuracy=90% , AUC=85% </a:t>
            </a:r>
            <a:r>
              <a:rPr lang="ko-KR" altLang="en-US" sz="1600" dirty="0"/>
              <a:t>목표치 달성 할 수 있음</a:t>
            </a:r>
            <a:r>
              <a:rPr lang="en-US" altLang="ko-KR" sz="1600" dirty="0"/>
              <a:t>. </a:t>
            </a:r>
            <a:endParaRPr lang="ko-KR" altLang="en-US" sz="16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Gradient Boosted Tree (3)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A2FB7-765E-914B-A844-99C4B927F206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D800-6FCC-714D-9686-376E810C4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55362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80F00-62E4-436E-9F3A-F83301A67703}"/>
              </a:ext>
            </a:extLst>
          </p:cNvPr>
          <p:cNvSpPr txBox="1"/>
          <p:nvPr/>
        </p:nvSpPr>
        <p:spPr>
          <a:xfrm>
            <a:off x="795076" y="253349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&amp;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모델 변경 사항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6ADF5C-F62A-440C-B22C-B1FF56805DAB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281999-9663-4346-A9CC-650D2BA375A3}"/>
              </a:ext>
            </a:extLst>
          </p:cNvPr>
          <p:cNvSpPr txBox="1">
            <a:spLocks/>
          </p:cNvSpPr>
          <p:nvPr/>
        </p:nvSpPr>
        <p:spPr>
          <a:xfrm>
            <a:off x="890338" y="1162045"/>
            <a:ext cx="10472988" cy="50390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 선정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사항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MRI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(X)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aseg.vol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lh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(rh).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aparc.area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lh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(rh).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aparc.vol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lh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(rh).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aparc.thickness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lh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(rh).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aparc.meancurv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5">
              <a:lnSpc>
                <a:spcPct val="150000"/>
              </a:lnSpc>
            </a:pP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	      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총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9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테이블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치매 진단에 불필요한 컬럼 및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total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컬럼 제거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임상 데이터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(X)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만나이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성별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교육수준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진단코드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New_dx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예측할 데이터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(Y)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진단 코드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(binary classification)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67" dirty="0"/>
              <a:t>기존의 </a:t>
            </a:r>
            <a:r>
              <a:rPr lang="en-US" altLang="ko-KR" sz="1467" dirty="0"/>
              <a:t>340</a:t>
            </a:r>
            <a:r>
              <a:rPr lang="ko-KR" altLang="en-US" sz="1467" dirty="0"/>
              <a:t>개의 특징들 가운데 앞서 설명해 주신 진단에 쓰이지 않는 특징들 제거</a:t>
            </a:r>
            <a:r>
              <a:rPr lang="en-US" altLang="ko-KR" sz="1467" dirty="0"/>
              <a:t>:</a:t>
            </a:r>
          </a:p>
          <a:p>
            <a:pPr algn="l">
              <a:lnSpc>
                <a:spcPct val="150000"/>
              </a:lnSpc>
            </a:pPr>
            <a:r>
              <a:rPr lang="en-US" altLang="ko-KR" sz="1467" dirty="0">
                <a:sym typeface="Wingdings" pitchFamily="2" charset="2"/>
              </a:rPr>
              <a:t>	 </a:t>
            </a:r>
            <a:r>
              <a:rPr lang="en-US" altLang="ko-KR" sz="1467" dirty="0"/>
              <a:t>cerebellum(</a:t>
            </a:r>
            <a:r>
              <a:rPr lang="ko-KR" altLang="en-US" sz="1467" dirty="0"/>
              <a:t>소뇌</a:t>
            </a:r>
            <a:r>
              <a:rPr lang="en-US" altLang="ko-KR" sz="1467" dirty="0"/>
              <a:t>),</a:t>
            </a:r>
            <a:r>
              <a:rPr lang="ko-KR" altLang="en-US" sz="1467" dirty="0"/>
              <a:t> </a:t>
            </a:r>
            <a:r>
              <a:rPr lang="en-US" altLang="ko-KR" sz="1467" dirty="0"/>
              <a:t>brainstem(</a:t>
            </a:r>
            <a:r>
              <a:rPr lang="ko-KR" altLang="en-US" sz="1467" dirty="0"/>
              <a:t>뇌간</a:t>
            </a:r>
            <a:r>
              <a:rPr lang="en-US" altLang="ko-KR" sz="1467" dirty="0"/>
              <a:t>),</a:t>
            </a:r>
            <a:r>
              <a:rPr lang="ko-KR" altLang="en-US" sz="1467" dirty="0"/>
              <a:t> </a:t>
            </a:r>
            <a:r>
              <a:rPr lang="en-US" altLang="ko-KR" sz="1467" dirty="0"/>
              <a:t>CSF, vessel, choroid plexus, optic </a:t>
            </a:r>
            <a:r>
              <a:rPr lang="en-US" altLang="ko-KR" sz="1467" dirty="0" err="1"/>
              <a:t>chaism</a:t>
            </a:r>
            <a:r>
              <a:rPr lang="en-US" altLang="ko-KR" sz="1467" dirty="0"/>
              <a:t> 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67" dirty="0"/>
              <a:t>Thalamus </a:t>
            </a:r>
            <a:r>
              <a:rPr lang="ko-KR" altLang="en-US" sz="1467" dirty="0"/>
              <a:t>데이터의 신뢰성 문제로 </a:t>
            </a:r>
            <a:r>
              <a:rPr lang="en-US" altLang="ko-KR" sz="1467" dirty="0"/>
              <a:t>left-thalamus, right-thalamus </a:t>
            </a:r>
            <a:r>
              <a:rPr lang="ko-KR" altLang="en-US" sz="1467" dirty="0" err="1"/>
              <a:t>콜룸들</a:t>
            </a:r>
            <a:r>
              <a:rPr lang="ko-KR" altLang="en-US" sz="1467" dirty="0"/>
              <a:t> 제거</a:t>
            </a:r>
          </a:p>
          <a:p>
            <a:pPr algn="l">
              <a:lnSpc>
                <a:spcPct val="100000"/>
              </a:lnSpc>
            </a:pPr>
            <a:endParaRPr lang="en-US" altLang="ko-KR" sz="1467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1467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선정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867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추가사항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wm-hypointensities</a:t>
            </a:r>
            <a:r>
              <a:rPr lang="en-US" altLang="ko-KR" sz="1600" dirty="0"/>
              <a:t>, 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콜룸들</a:t>
            </a:r>
            <a:r>
              <a:rPr lang="ko-KR" altLang="en-US" sz="1600" dirty="0"/>
              <a:t> 제거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이를 사용할 근거를 주장하는 논문들이 없음</a:t>
            </a:r>
            <a:r>
              <a:rPr lang="en-US" altLang="ko-KR" sz="1600" dirty="0"/>
              <a:t>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T-test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거쳐 각 </a:t>
            </a:r>
            <a:r>
              <a:rPr lang="ko-KR" altLang="en-US" sz="1600" dirty="0" err="1"/>
              <a:t>콜룸</a:t>
            </a:r>
            <a:r>
              <a:rPr lang="ko-KR" altLang="en-US" sz="1600" dirty="0"/>
              <a:t> 별 정상과 비 정상간의 차이를 비교 후 </a:t>
            </a:r>
            <a:r>
              <a:rPr lang="en-US" altLang="ko-KR" sz="1600" dirty="0"/>
              <a:t>95%</a:t>
            </a:r>
            <a:r>
              <a:rPr lang="ko-KR" altLang="en-US" sz="1600" dirty="0"/>
              <a:t> </a:t>
            </a:r>
            <a:r>
              <a:rPr lang="en-US" altLang="ko-KR" sz="1600" dirty="0"/>
              <a:t>CI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pvalue</a:t>
            </a:r>
            <a:r>
              <a:rPr lang="en-US" altLang="ko-KR" sz="1600" dirty="0"/>
              <a:t> &lt; 0.05) 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기준으로 차이 유무 판별</a:t>
            </a:r>
            <a:r>
              <a:rPr lang="en-US" altLang="ko-KR" sz="1600" dirty="0"/>
              <a:t>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T-test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이용하여 판별 후 차이가 없는 </a:t>
            </a:r>
            <a:r>
              <a:rPr lang="ko-KR" altLang="en-US" sz="1600" dirty="0" err="1"/>
              <a:t>콜룸들</a:t>
            </a:r>
            <a:r>
              <a:rPr lang="ko-KR" altLang="en-US" sz="1600" dirty="0"/>
              <a:t> 제거</a:t>
            </a:r>
            <a:r>
              <a:rPr lang="en-US" altLang="ko-KR" sz="1600" dirty="0"/>
              <a:t>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9" name="UNOMIC">
            <a:extLst>
              <a:ext uri="{FF2B5EF4-FFF2-40B4-BE49-F238E27FC236}">
                <a16:creationId xmlns:a16="http://schemas.microsoft.com/office/drawing/2014/main" id="{6F567087-A301-427F-A419-8250AE76E854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6110B-8029-E54E-ACE5-1F9365ECCDC0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A00D8-3098-EF4C-BBED-DE10C1DE9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2565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80F00-62E4-436E-9F3A-F83301A67703}"/>
              </a:ext>
            </a:extLst>
          </p:cNvPr>
          <p:cNvSpPr txBox="1"/>
          <p:nvPr/>
        </p:nvSpPr>
        <p:spPr>
          <a:xfrm>
            <a:off x="795076" y="253349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&amp;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모델 변경 사항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6ADF5C-F62A-440C-B22C-B1FF56805DAB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281999-9663-4346-A9CC-650D2BA375A3}"/>
              </a:ext>
            </a:extLst>
          </p:cNvPr>
          <p:cNvSpPr txBox="1">
            <a:spLocks/>
          </p:cNvSpPr>
          <p:nvPr/>
        </p:nvSpPr>
        <p:spPr>
          <a:xfrm>
            <a:off x="890338" y="1162045"/>
            <a:ext cx="10472988" cy="50390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9" name="UNOMIC">
            <a:extLst>
              <a:ext uri="{FF2B5EF4-FFF2-40B4-BE49-F238E27FC236}">
                <a16:creationId xmlns:a16="http://schemas.microsoft.com/office/drawing/2014/main" id="{6F567087-A301-427F-A419-8250AE76E854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EA1EB4-F832-0946-973E-4851A2A56D1A}"/>
              </a:ext>
            </a:extLst>
          </p:cNvPr>
          <p:cNvSpPr/>
          <p:nvPr/>
        </p:nvSpPr>
        <p:spPr>
          <a:xfrm>
            <a:off x="890337" y="991686"/>
            <a:ext cx="9876275" cy="719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14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선정 </a:t>
            </a:r>
            <a:r>
              <a:rPr lang="en-US" altLang="ko-KR" sz="14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4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계속</a:t>
            </a:r>
            <a:r>
              <a:rPr lang="en-US" altLang="ko-KR" sz="14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marL="228594" indent="-22859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T-test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이용하여 판별 되어 제거 될 </a:t>
            </a:r>
            <a:r>
              <a:rPr lang="ko-KR" altLang="en-US" sz="1400" dirty="0" err="1"/>
              <a:t>콜룸들</a:t>
            </a:r>
            <a:r>
              <a:rPr lang="en-US" altLang="ko-KR" sz="1400" dirty="0"/>
              <a:t>:</a:t>
            </a:r>
            <a:endParaRPr lang="en-KR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74331A-4B33-C740-8ECB-892012601FBD}"/>
              </a:ext>
            </a:extLst>
          </p:cNvPr>
          <p:cNvGrpSpPr/>
          <p:nvPr/>
        </p:nvGrpSpPr>
        <p:grpSpPr>
          <a:xfrm>
            <a:off x="1030941" y="1749758"/>
            <a:ext cx="9402576" cy="4399859"/>
            <a:chOff x="773206" y="1312318"/>
            <a:chExt cx="7051932" cy="329989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451641-31D8-2D41-B11D-89A00B9E9B97}"/>
                </a:ext>
              </a:extLst>
            </p:cNvPr>
            <p:cNvSpPr/>
            <p:nvPr/>
          </p:nvSpPr>
          <p:spPr>
            <a:xfrm>
              <a:off x="773206" y="1312318"/>
              <a:ext cx="4765932" cy="3170099"/>
            </a:xfrm>
            <a:prstGeom prst="rect">
              <a:avLst/>
            </a:prstGeom>
          </p:spPr>
          <p:txBody>
            <a:bodyPr wrap="square" numCol="2">
              <a:spAutoFit/>
            </a:bodyPr>
            <a:lstStyle/>
            <a:p>
              <a:r>
                <a:rPr lang="en-KR" sz="1333" dirty="0"/>
                <a:t>0</a:t>
              </a:r>
              <a:r>
                <a:rPr lang="ko-KR" altLang="en-US" sz="1333" dirty="0"/>
                <a:t> </a:t>
              </a:r>
              <a:r>
                <a:rPr lang="en-KR" sz="1333" dirty="0"/>
                <a:t>left-vessel</a:t>
              </a:r>
            </a:p>
            <a:p>
              <a:r>
                <a:rPr lang="en-KR" sz="1333" dirty="0"/>
                <a:t>1</a:t>
              </a:r>
              <a:r>
                <a:rPr lang="ko-KR" altLang="en-US" sz="1333" dirty="0"/>
                <a:t> </a:t>
              </a:r>
              <a:r>
                <a:rPr lang="en-KR" sz="1333" dirty="0"/>
                <a:t>5th-ventricle</a:t>
              </a:r>
            </a:p>
            <a:p>
              <a:r>
                <a:rPr lang="en-KR" sz="1333" dirty="0"/>
                <a:t>2</a:t>
              </a:r>
              <a:r>
                <a:rPr lang="ko-KR" altLang="en-US" sz="1333" dirty="0"/>
                <a:t> </a:t>
              </a:r>
              <a:r>
                <a:rPr lang="en-KR" sz="1333" dirty="0"/>
                <a:t>cc_central</a:t>
              </a:r>
            </a:p>
            <a:p>
              <a:r>
                <a:rPr lang="en-KR" sz="1333" dirty="0"/>
                <a:t>3</a:t>
              </a:r>
              <a:r>
                <a:rPr lang="ko-KR" altLang="en-US" sz="1333" dirty="0"/>
                <a:t> </a:t>
              </a:r>
              <a:r>
                <a:rPr lang="en-KR" sz="1333" dirty="0"/>
                <a:t>estimatedtotalintracranialvol</a:t>
              </a:r>
            </a:p>
            <a:p>
              <a:r>
                <a:rPr lang="en-KR" sz="1333" dirty="0"/>
                <a:t>4</a:t>
              </a:r>
              <a:r>
                <a:rPr lang="ko-KR" altLang="en-US" sz="1333" dirty="0"/>
                <a:t> </a:t>
              </a:r>
              <a:r>
                <a:rPr lang="en-KR" sz="1333" dirty="0"/>
                <a:t>lh_entorhinal_area</a:t>
              </a:r>
            </a:p>
            <a:p>
              <a:r>
                <a:rPr lang="en-KR" sz="1333" dirty="0"/>
                <a:t>5</a:t>
              </a:r>
              <a:r>
                <a:rPr lang="ko-KR" altLang="en-US" sz="1333" dirty="0"/>
                <a:t> </a:t>
              </a:r>
              <a:r>
                <a:rPr lang="en-KR" sz="1333" dirty="0"/>
                <a:t>lh_rostralanteriorcingulate_area</a:t>
              </a:r>
            </a:p>
            <a:p>
              <a:r>
                <a:rPr lang="en-KR" sz="1333" dirty="0"/>
                <a:t>6</a:t>
              </a:r>
              <a:r>
                <a:rPr lang="ko-KR" altLang="en-US" sz="1333" dirty="0"/>
                <a:t> </a:t>
              </a:r>
              <a:r>
                <a:rPr lang="en-KR" sz="1333" dirty="0"/>
                <a:t>lh_insula_area</a:t>
              </a:r>
            </a:p>
            <a:p>
              <a:r>
                <a:rPr lang="en-KR" sz="1333" dirty="0"/>
                <a:t>7</a:t>
              </a:r>
              <a:r>
                <a:rPr lang="ko-KR" altLang="en-US" sz="1333" dirty="0"/>
                <a:t> </a:t>
              </a:r>
              <a:r>
                <a:rPr lang="en-KR" sz="1333" dirty="0"/>
                <a:t>lh_caudalanteriorcingulate_thickness</a:t>
              </a:r>
            </a:p>
            <a:p>
              <a:r>
                <a:rPr lang="en-KR" sz="1333" dirty="0"/>
                <a:t>8</a:t>
              </a:r>
              <a:r>
                <a:rPr lang="ko-KR" altLang="en-US" sz="1333" dirty="0"/>
                <a:t> </a:t>
              </a:r>
              <a:r>
                <a:rPr lang="en-KR" sz="1333" dirty="0"/>
                <a:t>lh_cuneus_thickness</a:t>
              </a:r>
            </a:p>
            <a:p>
              <a:r>
                <a:rPr lang="en-KR" sz="1333" dirty="0"/>
                <a:t>9</a:t>
              </a:r>
              <a:r>
                <a:rPr lang="ko-KR" altLang="en-US" sz="1333" dirty="0"/>
                <a:t> </a:t>
              </a:r>
              <a:r>
                <a:rPr lang="en-KR" sz="1333" dirty="0"/>
                <a:t>lh_pericalcarine_thickness</a:t>
              </a:r>
            </a:p>
            <a:p>
              <a:r>
                <a:rPr lang="en-KR" sz="1333" dirty="0"/>
                <a:t>10</a:t>
              </a:r>
              <a:r>
                <a:rPr lang="ko-KR" altLang="en-US" sz="1333" dirty="0"/>
                <a:t> </a:t>
              </a:r>
              <a:r>
                <a:rPr lang="en-KR" sz="1333" dirty="0"/>
                <a:t>rh_entorhinal_area</a:t>
              </a:r>
            </a:p>
            <a:p>
              <a:r>
                <a:rPr lang="en-KR" sz="1333" dirty="0"/>
                <a:t>11</a:t>
              </a:r>
              <a:r>
                <a:rPr lang="ko-KR" altLang="en-US" sz="1333" dirty="0"/>
                <a:t> </a:t>
              </a:r>
              <a:r>
                <a:rPr lang="en-KR" sz="1333" dirty="0"/>
                <a:t>rh_rostralanteriorcingulate_area</a:t>
              </a:r>
            </a:p>
            <a:p>
              <a:r>
                <a:rPr lang="en-KR" sz="1333" dirty="0"/>
                <a:t>12</a:t>
              </a:r>
              <a:r>
                <a:rPr lang="ko-KR" altLang="en-US" sz="1333" dirty="0"/>
                <a:t> </a:t>
              </a:r>
              <a:r>
                <a:rPr lang="en-KR" sz="1333" dirty="0"/>
                <a:t>rh_transversetemporal_area</a:t>
              </a:r>
            </a:p>
            <a:p>
              <a:r>
                <a:rPr lang="en-KR" sz="1333" dirty="0"/>
                <a:t>13</a:t>
              </a:r>
              <a:r>
                <a:rPr lang="ko-KR" altLang="en-US" sz="1333" dirty="0"/>
                <a:t> </a:t>
              </a:r>
              <a:r>
                <a:rPr lang="en-KR" sz="1333" dirty="0"/>
                <a:t>rh_insula_area</a:t>
              </a:r>
            </a:p>
            <a:p>
              <a:r>
                <a:rPr lang="en-KR" sz="1333" dirty="0"/>
                <a:t>14</a:t>
              </a:r>
              <a:r>
                <a:rPr lang="ko-KR" altLang="en-US" sz="1333" dirty="0"/>
                <a:t> </a:t>
              </a:r>
              <a:r>
                <a:rPr lang="en-KR" sz="1333" dirty="0"/>
                <a:t>rh_pericalcarine_thickness</a:t>
              </a:r>
            </a:p>
            <a:p>
              <a:r>
                <a:rPr lang="en-KR" sz="1333" dirty="0"/>
                <a:t>15</a:t>
              </a:r>
              <a:r>
                <a:rPr lang="ko-KR" altLang="en-US" sz="1333" dirty="0"/>
                <a:t> </a:t>
              </a:r>
              <a:r>
                <a:rPr lang="en-KR" sz="1333" dirty="0"/>
                <a:t>lh_bankssts_meancurv</a:t>
              </a:r>
            </a:p>
            <a:p>
              <a:r>
                <a:rPr lang="en-KR" sz="1333" dirty="0"/>
                <a:t>16</a:t>
              </a:r>
              <a:r>
                <a:rPr lang="ko-KR" altLang="en-US" sz="1333" dirty="0"/>
                <a:t> </a:t>
              </a:r>
              <a:r>
                <a:rPr lang="en-KR" sz="1333" dirty="0"/>
                <a:t>lh_caudalanteriorcingulate_meancurv</a:t>
              </a:r>
            </a:p>
            <a:p>
              <a:r>
                <a:rPr lang="en-KR" sz="1333" dirty="0"/>
                <a:t>17</a:t>
              </a:r>
              <a:r>
                <a:rPr lang="ko-KR" altLang="en-US" sz="1333" dirty="0"/>
                <a:t> </a:t>
              </a:r>
              <a:r>
                <a:rPr lang="en-KR" sz="1333" dirty="0"/>
                <a:t>lh_cuneus_meancurv</a:t>
              </a:r>
            </a:p>
            <a:p>
              <a:r>
                <a:rPr lang="en-KR" sz="1333" dirty="0"/>
                <a:t>18</a:t>
              </a:r>
              <a:r>
                <a:rPr lang="ko-KR" altLang="en-US" sz="1333" dirty="0"/>
                <a:t> </a:t>
              </a:r>
              <a:r>
                <a:rPr lang="en-KR" sz="1333" dirty="0"/>
                <a:t>lh_isthmuscingulate_meancurv</a:t>
              </a:r>
            </a:p>
            <a:p>
              <a:r>
                <a:rPr lang="en-KR" sz="1333" dirty="0"/>
                <a:t>19</a:t>
              </a:r>
              <a:r>
                <a:rPr lang="ko-KR" altLang="en-US" sz="1333" dirty="0"/>
                <a:t> </a:t>
              </a:r>
              <a:r>
                <a:rPr lang="en-KR" sz="1333" dirty="0"/>
                <a:t>lh_medialorbitofrontal_meancurv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CA94B4-CE90-F440-8DF5-D665F781766F}"/>
                </a:ext>
              </a:extLst>
            </p:cNvPr>
            <p:cNvSpPr/>
            <p:nvPr/>
          </p:nvSpPr>
          <p:spPr>
            <a:xfrm>
              <a:off x="3253138" y="1312318"/>
              <a:ext cx="4572000" cy="329989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KR" sz="1333" dirty="0"/>
                <a:t>20</a:t>
              </a:r>
              <a:r>
                <a:rPr lang="ko-KR" altLang="en-US" sz="1333" dirty="0"/>
                <a:t> </a:t>
              </a:r>
              <a:r>
                <a:rPr lang="en-KR" sz="1333" dirty="0"/>
                <a:t>lh_middletemporal_meancurv</a:t>
              </a:r>
            </a:p>
            <a:p>
              <a:r>
                <a:rPr lang="en-KR" sz="1333" dirty="0"/>
                <a:t>21</a:t>
              </a:r>
              <a:r>
                <a:rPr lang="en-US" altLang="ko-KR" sz="1333" dirty="0"/>
                <a:t> </a:t>
              </a:r>
              <a:r>
                <a:rPr lang="en-KR" sz="1333" dirty="0"/>
                <a:t>lh_parsopercularis_meancurv</a:t>
              </a:r>
            </a:p>
            <a:p>
              <a:r>
                <a:rPr lang="en-KR" sz="1333" dirty="0"/>
                <a:t>22</a:t>
              </a:r>
              <a:r>
                <a:rPr lang="ko-KR" altLang="en-US" sz="1333" dirty="0"/>
                <a:t> </a:t>
              </a:r>
              <a:r>
                <a:rPr lang="en-KR" sz="1333" dirty="0"/>
                <a:t>lh_parstriangularis_meancurv</a:t>
              </a:r>
            </a:p>
            <a:p>
              <a:r>
                <a:rPr lang="en-KR" sz="1333" dirty="0"/>
                <a:t>23</a:t>
              </a:r>
              <a:r>
                <a:rPr lang="ko-KR" altLang="en-US" sz="1333" dirty="0"/>
                <a:t> </a:t>
              </a:r>
              <a:r>
                <a:rPr lang="en-KR" sz="1333" dirty="0"/>
                <a:t>lh_pericalcarine_meancurv</a:t>
              </a:r>
            </a:p>
            <a:p>
              <a:r>
                <a:rPr lang="en-KR" sz="1333" dirty="0"/>
                <a:t>24</a:t>
              </a:r>
              <a:r>
                <a:rPr lang="ko-KR" altLang="en-US" sz="1333" dirty="0"/>
                <a:t> </a:t>
              </a:r>
              <a:r>
                <a:rPr lang="en-KR" sz="1333" dirty="0"/>
                <a:t>lh_postcentral_meancurv</a:t>
              </a:r>
            </a:p>
            <a:p>
              <a:r>
                <a:rPr lang="en-KR" sz="1333" dirty="0"/>
                <a:t>25</a:t>
              </a:r>
              <a:r>
                <a:rPr lang="ko-KR" altLang="en-US" sz="1333" dirty="0"/>
                <a:t> </a:t>
              </a:r>
              <a:r>
                <a:rPr lang="en-KR" sz="1333" dirty="0"/>
                <a:t>lh_rostralanteriorcingulate_meancurv</a:t>
              </a:r>
            </a:p>
            <a:p>
              <a:r>
                <a:rPr lang="en-KR" sz="1333" dirty="0"/>
                <a:t>26</a:t>
              </a:r>
              <a:r>
                <a:rPr lang="ko-KR" altLang="en-US" sz="1333" dirty="0"/>
                <a:t> </a:t>
              </a:r>
              <a:r>
                <a:rPr lang="en-KR" sz="1333" dirty="0"/>
                <a:t>lh_rostralmiddlefrontal_meancurv</a:t>
              </a:r>
            </a:p>
            <a:p>
              <a:r>
                <a:rPr lang="en-KR" sz="1333" dirty="0"/>
                <a:t>27</a:t>
              </a:r>
              <a:r>
                <a:rPr lang="ko-KR" altLang="en-US" sz="1333" dirty="0"/>
                <a:t> </a:t>
              </a:r>
              <a:r>
                <a:rPr lang="en-KR" sz="1333" dirty="0"/>
                <a:t>lh_superiortemporal_meancurv</a:t>
              </a:r>
            </a:p>
            <a:p>
              <a:r>
                <a:rPr lang="en-KR" sz="1333" dirty="0"/>
                <a:t>28</a:t>
              </a:r>
              <a:r>
                <a:rPr lang="ko-KR" altLang="en-US" sz="1333" dirty="0"/>
                <a:t> </a:t>
              </a:r>
              <a:r>
                <a:rPr lang="en-KR" sz="1333" dirty="0"/>
                <a:t>lh_supramarginal_meancurv</a:t>
              </a:r>
            </a:p>
            <a:p>
              <a:r>
                <a:rPr lang="en-KR" sz="1333" dirty="0"/>
                <a:t>29</a:t>
              </a:r>
              <a:r>
                <a:rPr lang="ko-KR" altLang="en-US" sz="1333" dirty="0"/>
                <a:t> </a:t>
              </a:r>
              <a:r>
                <a:rPr lang="en-KR" sz="1333" dirty="0"/>
                <a:t>lh_frontalpole_meancurv</a:t>
              </a:r>
            </a:p>
            <a:p>
              <a:r>
                <a:rPr lang="en-KR" sz="1333" dirty="0"/>
                <a:t>30</a:t>
              </a:r>
              <a:r>
                <a:rPr lang="ko-KR" altLang="en-US" sz="1333" dirty="0"/>
                <a:t> </a:t>
              </a:r>
              <a:r>
                <a:rPr lang="en-KR" sz="1333" dirty="0"/>
                <a:t>lh_temporalpole_meancurv</a:t>
              </a:r>
            </a:p>
            <a:p>
              <a:r>
                <a:rPr lang="en-KR" sz="1333" dirty="0"/>
                <a:t>31</a:t>
              </a:r>
              <a:r>
                <a:rPr lang="ko-KR" altLang="en-US" sz="1333" dirty="0"/>
                <a:t> </a:t>
              </a:r>
              <a:r>
                <a:rPr lang="en-KR" sz="1333" dirty="0"/>
                <a:t>rh_bankssts_meancurv</a:t>
              </a:r>
            </a:p>
            <a:p>
              <a:r>
                <a:rPr lang="en-KR" sz="1333" dirty="0"/>
                <a:t>32</a:t>
              </a:r>
              <a:r>
                <a:rPr lang="ko-KR" altLang="en-US" sz="1333" dirty="0"/>
                <a:t> </a:t>
              </a:r>
              <a:r>
                <a:rPr lang="en-KR" sz="1333" dirty="0"/>
                <a:t>rh_cuneus_meancurv</a:t>
              </a:r>
            </a:p>
            <a:p>
              <a:r>
                <a:rPr lang="en-KR" sz="1333" dirty="0"/>
                <a:t>33</a:t>
              </a:r>
              <a:r>
                <a:rPr lang="ko-KR" altLang="en-US" sz="1333" dirty="0"/>
                <a:t> </a:t>
              </a:r>
              <a:r>
                <a:rPr lang="en-KR" sz="1333" dirty="0"/>
                <a:t>rh_inferiorparietal_meancurv</a:t>
              </a:r>
            </a:p>
            <a:p>
              <a:r>
                <a:rPr lang="en-KR" sz="1333" dirty="0"/>
                <a:t>34</a:t>
              </a:r>
              <a:r>
                <a:rPr lang="ko-KR" altLang="en-US" sz="1333" dirty="0"/>
                <a:t> </a:t>
              </a:r>
              <a:r>
                <a:rPr lang="en-KR" sz="1333" dirty="0"/>
                <a:t>rh_lingual_meancurv</a:t>
              </a:r>
            </a:p>
            <a:p>
              <a:r>
                <a:rPr lang="en-KR" sz="1333" dirty="0"/>
                <a:t>35</a:t>
              </a:r>
              <a:r>
                <a:rPr lang="ko-KR" altLang="en-US" sz="1333" dirty="0"/>
                <a:t> </a:t>
              </a:r>
              <a:r>
                <a:rPr lang="en-KR" sz="1333" dirty="0"/>
                <a:t>rh_middletemporal_meancurv</a:t>
              </a:r>
            </a:p>
            <a:p>
              <a:r>
                <a:rPr lang="en-KR" sz="1333" dirty="0"/>
                <a:t>36</a:t>
              </a:r>
              <a:r>
                <a:rPr lang="ko-KR" altLang="en-US" sz="1333" dirty="0"/>
                <a:t> </a:t>
              </a:r>
              <a:r>
                <a:rPr lang="en-KR" sz="1333" dirty="0"/>
                <a:t>rh_parsopercularis_meancurv</a:t>
              </a:r>
            </a:p>
            <a:p>
              <a:r>
                <a:rPr lang="en-KR" sz="1333" dirty="0"/>
                <a:t>37</a:t>
              </a:r>
              <a:r>
                <a:rPr lang="ko-KR" altLang="en-US" sz="1333" dirty="0"/>
                <a:t> </a:t>
              </a:r>
              <a:r>
                <a:rPr lang="en-KR" sz="1333" dirty="0"/>
                <a:t>rh_parsorbitalis_meancurv</a:t>
              </a:r>
            </a:p>
            <a:p>
              <a:r>
                <a:rPr lang="en-KR" sz="1333" dirty="0"/>
                <a:t>38</a:t>
              </a:r>
              <a:r>
                <a:rPr lang="ko-KR" altLang="en-US" sz="1333" dirty="0"/>
                <a:t> </a:t>
              </a:r>
              <a:r>
                <a:rPr lang="en-KR" sz="1333" dirty="0"/>
                <a:t>rh_parstriangularis_meancurv</a:t>
              </a:r>
            </a:p>
            <a:p>
              <a:r>
                <a:rPr lang="en-KR" sz="1333" dirty="0"/>
                <a:t>39</a:t>
              </a:r>
              <a:r>
                <a:rPr lang="ko-KR" altLang="en-US" sz="1333" dirty="0"/>
                <a:t> </a:t>
              </a:r>
              <a:r>
                <a:rPr lang="en-KR" sz="1333" dirty="0"/>
                <a:t>rh_pericalcarine_meancurv</a:t>
              </a:r>
            </a:p>
            <a:p>
              <a:endParaRPr lang="en-KR" sz="1333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8E5641E-2FAF-C341-895D-A3EE0448C5DC}"/>
              </a:ext>
            </a:extLst>
          </p:cNvPr>
          <p:cNvSpPr/>
          <p:nvPr/>
        </p:nvSpPr>
        <p:spPr>
          <a:xfrm>
            <a:off x="7718612" y="1749758"/>
            <a:ext cx="6096000" cy="2348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KR" sz="1333" dirty="0"/>
              <a:t>40</a:t>
            </a:r>
            <a:r>
              <a:rPr lang="ko-KR" altLang="en-US" sz="1333" dirty="0"/>
              <a:t> </a:t>
            </a:r>
            <a:r>
              <a:rPr lang="en-KR" sz="1333" dirty="0"/>
              <a:t>rh_postcentral_meancurv</a:t>
            </a:r>
          </a:p>
          <a:p>
            <a:r>
              <a:rPr lang="en-KR" sz="1333" dirty="0"/>
              <a:t>41</a:t>
            </a:r>
            <a:r>
              <a:rPr lang="ko-KR" altLang="en-US" sz="1333" dirty="0"/>
              <a:t> </a:t>
            </a:r>
            <a:r>
              <a:rPr lang="en-KR" sz="1333" dirty="0"/>
              <a:t>rh_posteriorcingulate_meancurv</a:t>
            </a:r>
          </a:p>
          <a:p>
            <a:r>
              <a:rPr lang="en-KR" sz="1333" dirty="0"/>
              <a:t>42</a:t>
            </a:r>
            <a:r>
              <a:rPr lang="ko-KR" altLang="en-US" sz="1333" dirty="0"/>
              <a:t> </a:t>
            </a:r>
            <a:r>
              <a:rPr lang="en-KR" sz="1333" dirty="0"/>
              <a:t>rh_precuneus_meancurv</a:t>
            </a:r>
          </a:p>
          <a:p>
            <a:r>
              <a:rPr lang="en-KR" sz="1333" dirty="0"/>
              <a:t>43</a:t>
            </a:r>
            <a:r>
              <a:rPr lang="ko-KR" altLang="en-US" sz="1333" dirty="0"/>
              <a:t> </a:t>
            </a:r>
            <a:r>
              <a:rPr lang="en-KR" sz="1333" dirty="0"/>
              <a:t>rh_rostralanteriorcingulate_meancurv</a:t>
            </a:r>
          </a:p>
          <a:p>
            <a:r>
              <a:rPr lang="en-KR" sz="1333" dirty="0"/>
              <a:t>44</a:t>
            </a:r>
            <a:r>
              <a:rPr lang="ko-KR" altLang="en-US" sz="1333" dirty="0"/>
              <a:t> </a:t>
            </a:r>
            <a:r>
              <a:rPr lang="en-KR" sz="1333" dirty="0"/>
              <a:t>rh_superiortemporal_meancurv</a:t>
            </a:r>
          </a:p>
          <a:p>
            <a:r>
              <a:rPr lang="en-KR" sz="1333" dirty="0"/>
              <a:t>45</a:t>
            </a:r>
            <a:r>
              <a:rPr lang="ko-KR" altLang="en-US" sz="1333" dirty="0"/>
              <a:t> </a:t>
            </a:r>
            <a:r>
              <a:rPr lang="en-KR" sz="1333" dirty="0"/>
              <a:t>rh_supramarginal_meancurv</a:t>
            </a:r>
          </a:p>
          <a:p>
            <a:r>
              <a:rPr lang="en-KR" sz="1333" dirty="0"/>
              <a:t>46</a:t>
            </a:r>
            <a:r>
              <a:rPr lang="ko-KR" altLang="en-US" sz="1333" dirty="0"/>
              <a:t> </a:t>
            </a:r>
            <a:r>
              <a:rPr lang="en-KR" sz="1333" dirty="0"/>
              <a:t>rh_frontalpole_meancurv</a:t>
            </a:r>
          </a:p>
          <a:p>
            <a:r>
              <a:rPr lang="en-KR" sz="1333" dirty="0"/>
              <a:t>47</a:t>
            </a:r>
            <a:r>
              <a:rPr lang="ko-KR" altLang="en-US" sz="1333" dirty="0"/>
              <a:t> </a:t>
            </a:r>
            <a:r>
              <a:rPr lang="en-KR" sz="1333" dirty="0"/>
              <a:t>rh_temporalpole_meancurv</a:t>
            </a:r>
          </a:p>
          <a:p>
            <a:r>
              <a:rPr lang="en-KR" sz="1333" dirty="0"/>
              <a:t>48</a:t>
            </a:r>
            <a:r>
              <a:rPr lang="ko-KR" altLang="en-US" sz="1333" dirty="0"/>
              <a:t> </a:t>
            </a:r>
            <a:r>
              <a:rPr lang="en-KR" sz="1333" dirty="0"/>
              <a:t>rh_transversetemporal_meancurv</a:t>
            </a:r>
          </a:p>
          <a:p>
            <a:r>
              <a:rPr lang="en-US" altLang="ko-KR" sz="1333" dirty="0"/>
              <a:t>…</a:t>
            </a:r>
            <a:endParaRPr lang="en-KR" altLang="ko-KR" sz="1333" dirty="0"/>
          </a:p>
          <a:p>
            <a:endParaRPr lang="en-KR" sz="1333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AA3C3-C976-1148-A10A-6242305BA72D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7D0959-B41A-0B4F-B927-B7FF3B877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19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8280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80F00-62E4-436E-9F3A-F83301A67703}"/>
              </a:ext>
            </a:extLst>
          </p:cNvPr>
          <p:cNvSpPr txBox="1"/>
          <p:nvPr/>
        </p:nvSpPr>
        <p:spPr>
          <a:xfrm>
            <a:off x="795076" y="253349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목차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6ADF5C-F62A-440C-B22C-B1FF56805DAB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4410-69BF-EF48-824F-C2D7EF714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</a:t>
            </a:fld>
            <a:endParaRPr lang="ko" altLang="en-US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4DBAE6C6-A00B-D84D-AEE9-F76352DDA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73391"/>
              </p:ext>
            </p:extLst>
          </p:nvPr>
        </p:nvGraphicFramePr>
        <p:xfrm>
          <a:off x="450874" y="965443"/>
          <a:ext cx="5480952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321">
                  <a:extLst>
                    <a:ext uri="{9D8B030D-6E8A-4147-A177-3AD203B41FA5}">
                      <a16:colId xmlns:a16="http://schemas.microsoft.com/office/drawing/2014/main" val="3357478023"/>
                    </a:ext>
                  </a:extLst>
                </a:gridCol>
                <a:gridCol w="3110813">
                  <a:extLst>
                    <a:ext uri="{9D8B030D-6E8A-4147-A177-3AD203B41FA5}">
                      <a16:colId xmlns:a16="http://schemas.microsoft.com/office/drawing/2014/main" val="1781065168"/>
                    </a:ext>
                  </a:extLst>
                </a:gridCol>
                <a:gridCol w="1181818">
                  <a:extLst>
                    <a:ext uri="{9D8B030D-6E8A-4147-A177-3AD203B41FA5}">
                      <a16:colId xmlns:a16="http://schemas.microsoft.com/office/drawing/2014/main" val="3147700158"/>
                    </a:ext>
                  </a:extLst>
                </a:gridCol>
              </a:tblGrid>
              <a:tr h="227470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06586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dirty="0"/>
                        <a:t>20/10/29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과제 개요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3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650837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데이터 </a:t>
                      </a:r>
                      <a:r>
                        <a:rPr lang="en-US" altLang="ko-KR" sz="1100" dirty="0"/>
                        <a:t>&amp; </a:t>
                      </a:r>
                      <a:r>
                        <a:rPr lang="ko-KR" altLang="en-US" sz="1100" dirty="0"/>
                        <a:t>모델 선정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5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691277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Deep Learning: MLP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7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503449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Random Forest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11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4658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Gradient Boosted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</a:t>
                      </a:r>
                      <a:r>
                        <a:rPr lang="en-US" altLang="ko-KR" sz="1100" dirty="0"/>
                        <a:t>5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22413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20/11/13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데이터 </a:t>
                      </a:r>
                      <a:r>
                        <a:rPr lang="en-US" altLang="ko-KR" sz="1100" dirty="0"/>
                        <a:t>&amp; </a:t>
                      </a:r>
                      <a:r>
                        <a:rPr lang="ko-KR" altLang="en-US" sz="1100" dirty="0"/>
                        <a:t>모델 변경 사항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r>
                        <a:rPr lang="en-US" altLang="ko-KR" sz="1100" dirty="0"/>
                        <a:t>8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231923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PCA – Binary (CN vs AD) 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r>
                        <a:rPr lang="en-US" altLang="ko-KR" sz="1100" dirty="0"/>
                        <a:t>2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89580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PCA – Multi Class (CN vs AD vs others)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28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869316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PCA Conclusion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30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93297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20/11/27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31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00410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20/12/11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Deep Learning: MLP </a:t>
                      </a:r>
                      <a:r>
                        <a:rPr lang="en-US" altLang="ko-KR" sz="1100" dirty="0"/>
                        <a:t>2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3</a:t>
                      </a:r>
                      <a:r>
                        <a:rPr lang="en-US" altLang="ko-KR" sz="1100" dirty="0"/>
                        <a:t>5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505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21/01/08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데이터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r>
                        <a:rPr lang="en-US" altLang="ko-KR" sz="1100" dirty="0"/>
                        <a:t>8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47760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데이터 품질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r>
                        <a:rPr lang="en-US" altLang="ko-KR" sz="1100" dirty="0"/>
                        <a:t>3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4307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각 진단 목적 별 모델 현황 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  <a:r>
                        <a:rPr lang="en-US" altLang="ko-KR" sz="1100" dirty="0"/>
                        <a:t>3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78007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21/01/15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kern="0" dirty="0">
                          <a:solidFill>
                            <a:srgbClr val="000000"/>
                          </a:solidFill>
                          <a:latin typeface="12롯데마트행복Bold" panose="02020603020101020101" pitchFamily="18" charset="-127"/>
                          <a:ea typeface="12롯데마트행복Bold" panose="02020603020101020101" pitchFamily="18" charset="-127"/>
                        </a:rPr>
                        <a:t>시스템 아키텍처</a:t>
                      </a:r>
                      <a:r>
                        <a:rPr lang="en-US" altLang="ko-KR" sz="1100" kern="0" dirty="0">
                          <a:solidFill>
                            <a:srgbClr val="000000"/>
                          </a:solidFill>
                          <a:latin typeface="12롯데마트행복Bold" panose="02020603020101020101" pitchFamily="18" charset="-127"/>
                          <a:ea typeface="12롯데마트행복Bold" panose="02020603020101020101" pitchFamily="18" charset="-127"/>
                        </a:rPr>
                        <a:t> </a:t>
                      </a:r>
                      <a:r>
                        <a:rPr lang="ko-KR" altLang="en-US" sz="1100" kern="0" dirty="0">
                          <a:solidFill>
                            <a:srgbClr val="000000"/>
                          </a:solidFill>
                          <a:latin typeface="12롯데마트행복Bold" panose="02020603020101020101" pitchFamily="18" charset="-127"/>
                          <a:ea typeface="12롯데마트행복Bold" panose="02020603020101020101" pitchFamily="18" charset="-127"/>
                        </a:rPr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61342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시스템 개발 방안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38055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각 </a:t>
                      </a:r>
                      <a:r>
                        <a:rPr lang="en-US" altLang="ko-KR" sz="1100" dirty="0"/>
                        <a:t>MRI </a:t>
                      </a:r>
                      <a:r>
                        <a:rPr lang="ko-KR" altLang="en-US" sz="1100" dirty="0"/>
                        <a:t>장비 별 데이터 정규화 방안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361948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21/01/19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RF, GBT </a:t>
                      </a:r>
                      <a:r>
                        <a:rPr lang="ko-KR" altLang="en-US" sz="1100" dirty="0"/>
                        <a:t>모델 </a:t>
                      </a:r>
                      <a:r>
                        <a:rPr lang="en-US" altLang="ko-KR" sz="1100" dirty="0"/>
                        <a:t>Implementation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24993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484028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21/01/22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Feature Selection </a:t>
                      </a:r>
                      <a:r>
                        <a:rPr lang="ko-KR" altLang="en-US" sz="1100" dirty="0"/>
                        <a:t>마무리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525504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21/02/05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MRI Scanner </a:t>
                      </a:r>
                      <a:r>
                        <a:rPr lang="ko-KR" altLang="en-US" sz="1100" dirty="0"/>
                        <a:t>종류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4385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9E00B0B2-248E-094F-9DBE-D0250FDE7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669438"/>
              </p:ext>
            </p:extLst>
          </p:nvPr>
        </p:nvGraphicFramePr>
        <p:xfrm>
          <a:off x="6260174" y="965443"/>
          <a:ext cx="5480952" cy="569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321">
                  <a:extLst>
                    <a:ext uri="{9D8B030D-6E8A-4147-A177-3AD203B41FA5}">
                      <a16:colId xmlns:a16="http://schemas.microsoft.com/office/drawing/2014/main" val="3357478023"/>
                    </a:ext>
                  </a:extLst>
                </a:gridCol>
                <a:gridCol w="3110813">
                  <a:extLst>
                    <a:ext uri="{9D8B030D-6E8A-4147-A177-3AD203B41FA5}">
                      <a16:colId xmlns:a16="http://schemas.microsoft.com/office/drawing/2014/main" val="1781065168"/>
                    </a:ext>
                  </a:extLst>
                </a:gridCol>
                <a:gridCol w="1181818">
                  <a:extLst>
                    <a:ext uri="{9D8B030D-6E8A-4147-A177-3AD203B41FA5}">
                      <a16:colId xmlns:a16="http://schemas.microsoft.com/office/drawing/2014/main" val="3147700158"/>
                    </a:ext>
                  </a:extLst>
                </a:gridCol>
              </a:tblGrid>
              <a:tr h="227470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06586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스캐너 별 </a:t>
                      </a:r>
                      <a:r>
                        <a:rPr lang="en-US" sz="1100" dirty="0"/>
                        <a:t>MRI </a:t>
                      </a:r>
                      <a:r>
                        <a:rPr lang="ko-KR" altLang="en-US" sz="1100" dirty="0"/>
                        <a:t>데이터 모델링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23414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최종 모델링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69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442223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21/02/08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Shell Scripting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71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691277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README</a:t>
                      </a:r>
                      <a:r>
                        <a:rPr lang="ko-KR" altLang="en-US" sz="1100" dirty="0"/>
                        <a:t> 예시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72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503449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21/02/16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차 테스트 피드백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73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4658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21/02/22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차 종합 테스트 피드백</a:t>
                      </a:r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74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22413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231923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89580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869316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93297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00410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99505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47760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78007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kern="0" dirty="0">
                        <a:solidFill>
                          <a:srgbClr val="000000"/>
                        </a:solidFill>
                        <a:latin typeface="12롯데마트행복Bold" panose="02020603020101020101" pitchFamily="18" charset="-127"/>
                        <a:ea typeface="12롯데마트행복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61342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38055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361948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24993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484028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525504"/>
                  </a:ext>
                </a:extLst>
              </a:tr>
              <a:tr h="230629"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43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347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80F00-62E4-436E-9F3A-F83301A67703}"/>
              </a:ext>
            </a:extLst>
          </p:cNvPr>
          <p:cNvSpPr txBox="1"/>
          <p:nvPr/>
        </p:nvSpPr>
        <p:spPr>
          <a:xfrm>
            <a:off x="795076" y="253349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&amp;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모델 변경 사항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(3)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6ADF5C-F62A-440C-B22C-B1FF56805DAB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281999-9663-4346-A9CC-650D2BA375A3}"/>
              </a:ext>
            </a:extLst>
          </p:cNvPr>
          <p:cNvSpPr txBox="1">
            <a:spLocks/>
          </p:cNvSpPr>
          <p:nvPr/>
        </p:nvSpPr>
        <p:spPr>
          <a:xfrm>
            <a:off x="556955" y="1111657"/>
            <a:ext cx="10889560" cy="50390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탐색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및 품질 이슈</a:t>
            </a:r>
            <a:endParaRPr lang="en-US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12롯데마트드림Light" panose="02020603020101020101" pitchFamily="18" charset="-127"/>
              </a:rPr>
              <a:t>의사 진단 코드를 활용한 데이터 경계 유무 확인을 우선으로 진행하기로 함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.</a:t>
            </a: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12롯데마트드림Light" panose="02020603020101020101" pitchFamily="18" charset="-127"/>
              </a:rPr>
              <a:t>이를 위해 주성분 분석을 활용하여 시각화 하고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,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 각 주성분 별 어떤 특징이 가장 많이 판단의 근거가 되는지 탐색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.</a:t>
            </a: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12롯데마트드림Light" panose="02020603020101020101" pitchFamily="18" charset="-127"/>
              </a:rPr>
              <a:t>Left(right)-thalamus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의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0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이 아닌 값으로 존재하는 샘플의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left(right)-thalamus-proper 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값이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0</a:t>
            </a:r>
            <a:r>
              <a:rPr lang="ko-KR" altLang="en-US" sz="1600" dirty="0" err="1">
                <a:ea typeface="12롯데마트드림Light" panose="02020603020101020101" pitchFamily="18" charset="-127"/>
              </a:rPr>
              <a:t>으로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 관찰됨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.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 반대로 모든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left(right)-thalamus-proper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의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0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값의 샘플들의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left(right)-thalamus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값이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0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이 아닌 수치로 기록됨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.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 이를 근거로 시스템 오류로 가정하여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left(right)-thalamus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의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0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 이 아닌 값들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left(right)-thalamus-proper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의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0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 값에 대입 후 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left(right)-thalamus </a:t>
            </a:r>
            <a:r>
              <a:rPr lang="ko-KR" altLang="en-US" sz="1600" dirty="0" err="1">
                <a:ea typeface="12롯데마트드림Light" panose="02020603020101020101" pitchFamily="18" charset="-127"/>
              </a:rPr>
              <a:t>콜룸</a:t>
            </a:r>
            <a:r>
              <a:rPr lang="ko-KR" altLang="en-US" sz="1600" dirty="0">
                <a:ea typeface="12롯데마트드림Light" panose="02020603020101020101" pitchFamily="18" charset="-127"/>
              </a:rPr>
              <a:t> 제거</a:t>
            </a:r>
            <a:r>
              <a:rPr lang="en-US" altLang="ko-KR" sz="1600" dirty="0">
                <a:ea typeface="12롯데마트드림Light" panose="02020603020101020101" pitchFamily="18" charset="-127"/>
              </a:rPr>
              <a:t>.</a:t>
            </a: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12롯데마트드림Light" panose="02020603020101020101" pitchFamily="18" charset="-127"/>
            </a:endParaRP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67" dirty="0"/>
          </a:p>
        </p:txBody>
      </p:sp>
      <p:sp>
        <p:nvSpPr>
          <p:cNvPr id="9" name="UNOMIC">
            <a:extLst>
              <a:ext uri="{FF2B5EF4-FFF2-40B4-BE49-F238E27FC236}">
                <a16:creationId xmlns:a16="http://schemas.microsoft.com/office/drawing/2014/main" id="{6F567087-A301-427F-A419-8250AE76E854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985C-2DF0-9C42-B8C9-3E2D27BDD26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E5BCF-9FE9-C942-BAA2-82503370E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352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80F00-62E4-436E-9F3A-F83301A67703}"/>
              </a:ext>
            </a:extLst>
          </p:cNvPr>
          <p:cNvSpPr txBox="1"/>
          <p:nvPr/>
        </p:nvSpPr>
        <p:spPr>
          <a:xfrm>
            <a:off x="795076" y="253349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&amp;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모델 변경 사항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(4)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6ADF5C-F62A-440C-B22C-B1FF56805DAB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281999-9663-4346-A9CC-650D2BA375A3}"/>
              </a:ext>
            </a:extLst>
          </p:cNvPr>
          <p:cNvSpPr txBox="1">
            <a:spLocks/>
          </p:cNvSpPr>
          <p:nvPr/>
        </p:nvSpPr>
        <p:spPr>
          <a:xfrm>
            <a:off x="556955" y="1111657"/>
            <a:ext cx="10889560" cy="50390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 개선 방향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Pytorch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Dynamic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한 성질이 영향이 있을 것이라 가정하고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Static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한 성질인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TensorFlow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모델 수정 및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변경 후 정확도 및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ROC-AUC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관찰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EarlyStopping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알고리즘을 접목시켜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epoch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과다로 인한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과적합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방지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(maximize validation accuracy)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모델의 처리속도 향상 및 다양한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디스패치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테스트를 위한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Julia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를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이용하여 모델링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현재까지 사용되었던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standard scaler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에서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min-max scaler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로 변경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.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(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다른 단위의 데이터를 보다 독립적으로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scaling.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12롯데마트드림Light" panose="02020603020101020101" pitchFamily="18" charset="-127"/>
            </a:endParaRP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67" dirty="0"/>
          </a:p>
        </p:txBody>
      </p:sp>
      <p:sp>
        <p:nvSpPr>
          <p:cNvPr id="9" name="UNOMIC">
            <a:extLst>
              <a:ext uri="{FF2B5EF4-FFF2-40B4-BE49-F238E27FC236}">
                <a16:creationId xmlns:a16="http://schemas.microsoft.com/office/drawing/2014/main" id="{6F567087-A301-427F-A419-8250AE76E854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85FA3-BAB7-4F4E-B356-DDAAD47134DD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649DC-1C2F-D44D-BAED-DE9DDD4AE7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0810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 – Binary (CN vs AD) 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 진행도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(scaled)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위의 모델과 동일한 데이터로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PCA (Principal Component Analysis)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를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실행 하였을 때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구분이 모호하지만 경계는 존재하는 것으로 확인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en-US" altLang="ko-KR" sz="1600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067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067" b="1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빨간선은</a:t>
            </a:r>
            <a:r>
              <a:rPr lang="ko-KR" altLang="en-US" sz="1067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임의로 만들어진 선임</a:t>
            </a:r>
            <a:r>
              <a:rPr lang="en-US" altLang="ko-KR" sz="1067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.)</a:t>
            </a:r>
            <a:endParaRPr lang="en-US" altLang="ko-KR" sz="1067" b="1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5C2D54-B49F-194A-A656-E4D5EA1E1516}"/>
              </a:ext>
            </a:extLst>
          </p:cNvPr>
          <p:cNvGrpSpPr/>
          <p:nvPr/>
        </p:nvGrpSpPr>
        <p:grpSpPr>
          <a:xfrm>
            <a:off x="1322962" y="2782530"/>
            <a:ext cx="9546076" cy="3513780"/>
            <a:chOff x="992221" y="2086897"/>
            <a:chExt cx="7159557" cy="2635335"/>
          </a:xfrm>
        </p:grpSpPr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FE3E36C5-38CF-6840-86EE-61D642796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75"/>
            <a:stretch/>
          </p:blipFill>
          <p:spPr>
            <a:xfrm>
              <a:off x="992221" y="2086897"/>
              <a:ext cx="7159557" cy="263533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D030B6-18CA-B644-B0D4-71C1C8D8D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1009" y="2377440"/>
              <a:ext cx="2926080" cy="206733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1788C8-A1DC-6647-96FB-4A859D42C004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94E05-CCDB-9540-ADD4-BA21B396B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93720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PCA- Binary (CN vs AD)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 importance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(scaled)</a:t>
            </a:r>
          </a:p>
          <a:p>
            <a:pPr algn="l">
              <a:lnSpc>
                <a:spcPct val="150000"/>
              </a:lnSpc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C34F34-6E98-0B4A-AD8D-415ABCAD1A78}"/>
              </a:ext>
            </a:extLst>
          </p:cNvPr>
          <p:cNvGrpSpPr/>
          <p:nvPr/>
        </p:nvGrpSpPr>
        <p:grpSpPr>
          <a:xfrm>
            <a:off x="437633" y="1736569"/>
            <a:ext cx="11720016" cy="2995858"/>
            <a:chOff x="328225" y="1302426"/>
            <a:chExt cx="8790012" cy="2246893"/>
          </a:xfrm>
        </p:grpSpPr>
        <p:pic>
          <p:nvPicPr>
            <p:cNvPr id="14" name="Picture 1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BE02E28-2190-354E-B3E9-3AFFC2063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5" t="762" r="32191" b="-762"/>
            <a:stretch/>
          </p:blipFill>
          <p:spPr>
            <a:xfrm>
              <a:off x="328225" y="1303506"/>
              <a:ext cx="2886852" cy="2038064"/>
            </a:xfrm>
            <a:prstGeom prst="rect">
              <a:avLst/>
            </a:prstGeom>
          </p:spPr>
        </p:pic>
        <p:pic>
          <p:nvPicPr>
            <p:cNvPr id="10" name="Picture 9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8A8EFB0-EC25-F041-BBB5-FDBBD03BB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9976"/>
            <a:stretch/>
          </p:blipFill>
          <p:spPr>
            <a:xfrm>
              <a:off x="2888267" y="1302966"/>
              <a:ext cx="2980518" cy="2038605"/>
            </a:xfrm>
            <a:prstGeom prst="rect">
              <a:avLst/>
            </a:prstGeom>
          </p:spPr>
        </p:pic>
        <p:pic>
          <p:nvPicPr>
            <p:cNvPr id="12" name="Picture 11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B464FEFB-4A18-AA43-A2D1-23DACF9B2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902"/>
            <a:stretch/>
          </p:blipFill>
          <p:spPr>
            <a:xfrm>
              <a:off x="5657052" y="1302426"/>
              <a:ext cx="3219056" cy="20391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EA6011-6A0C-1F4B-9D4F-81F35FFF43C1}"/>
                </a:ext>
              </a:extLst>
            </p:cNvPr>
            <p:cNvSpPr txBox="1"/>
            <p:nvPr/>
          </p:nvSpPr>
          <p:spPr>
            <a:xfrm>
              <a:off x="4434359" y="3341570"/>
              <a:ext cx="4683878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* 각 특징 별 숫자는 각 </a:t>
              </a:r>
              <a:r>
                <a:rPr lang="en-US" altLang="ko-KR" sz="1200" dirty="0"/>
                <a:t>PCA component</a:t>
              </a:r>
              <a:r>
                <a:rPr lang="ko-KR" altLang="en-US" sz="1200" dirty="0"/>
                <a:t> 별 특징의 </a:t>
              </a:r>
              <a:r>
                <a:rPr lang="en-US" altLang="ko-KR" sz="1200" dirty="0"/>
                <a:t>eigen value (=variance) </a:t>
              </a:r>
              <a:r>
                <a:rPr lang="ko-KR" altLang="en-US" sz="1200" dirty="0"/>
                <a:t>의 절대값 수치임</a:t>
              </a:r>
              <a:r>
                <a:rPr lang="en-US" altLang="ko-KR" sz="1200" dirty="0"/>
                <a:t>.</a:t>
              </a:r>
              <a:r>
                <a:rPr lang="ko-KR" altLang="en-US" sz="1200" dirty="0" err="1"/>
                <a:t>ㅍ</a:t>
              </a:r>
              <a:endParaRPr lang="en-KR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B8F339-0EBE-F34F-BE85-E50888EE6C2F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CE217-6F52-5E49-8695-A6A123483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45727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PCA- Binary (CN vs AD) (3)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 진행도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(not scaled)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위의 모델과 동일한 데이터로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PCA (Principal Component Analysis)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를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실행 하였을 때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구분이 모호하지만 경계는 존재하는 것으로 확인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en-US" altLang="ko-KR" sz="1067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067" b="1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빨간선은</a:t>
            </a:r>
            <a:r>
              <a:rPr lang="ko-KR" altLang="en-US" sz="1067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임의로 만들어진 선임</a:t>
            </a:r>
            <a:r>
              <a:rPr lang="en-US" altLang="ko-KR" sz="1067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.)</a:t>
            </a:r>
            <a:endParaRPr lang="en-US" altLang="ko-KR" sz="1067" b="1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E646EA-811D-014A-8AF0-080EAC91771C}"/>
              </a:ext>
            </a:extLst>
          </p:cNvPr>
          <p:cNvGrpSpPr/>
          <p:nvPr/>
        </p:nvGrpSpPr>
        <p:grpSpPr>
          <a:xfrm>
            <a:off x="1972081" y="2371316"/>
            <a:ext cx="8309499" cy="4420923"/>
            <a:chOff x="1479061" y="1778487"/>
            <a:chExt cx="6232124" cy="3315692"/>
          </a:xfrm>
        </p:grpSpPr>
        <p:sp>
          <p:nvSpPr>
            <p:cNvPr id="7" name="UNOMIC">
              <a:extLst>
                <a:ext uri="{FF2B5EF4-FFF2-40B4-BE49-F238E27FC236}">
                  <a16:creationId xmlns:a16="http://schemas.microsoft.com/office/drawing/2014/main" id="{529CB68C-630E-4CFE-8347-5EA822882B65}"/>
                </a:ext>
              </a:extLst>
            </p:cNvPr>
            <p:cNvSpPr txBox="1"/>
            <p:nvPr/>
          </p:nvSpPr>
          <p:spPr>
            <a:xfrm>
              <a:off x="3889715" y="4774420"/>
              <a:ext cx="1364570" cy="3197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5249" tIns="95249" rIns="95249" bIns="95249" anchor="ctr">
              <a:noAutofit/>
            </a:bodyPr>
            <a:lstStyle/>
            <a:p>
              <a:pPr algn="ctr">
                <a:defRPr>
                  <a:latin typeface="Bauhaus 93"/>
                  <a:ea typeface="Bauhaus 93"/>
                  <a:cs typeface="Bauhaus 93"/>
                  <a:sym typeface="Bauhaus 93"/>
                </a:defRPr>
              </a:pPr>
              <a:r>
                <a:rPr sz="2133" dirty="0"/>
                <a:t>UN</a:t>
              </a:r>
              <a:r>
                <a:rPr sz="2133" dirty="0">
                  <a:solidFill>
                    <a:srgbClr val="C00000"/>
                  </a:solidFill>
                </a:rPr>
                <a:t>O</a:t>
              </a:r>
              <a:r>
                <a:rPr sz="2133" dirty="0"/>
                <a:t>MIC</a:t>
              </a:r>
            </a:p>
          </p:txBody>
        </p:sp>
        <p:pic>
          <p:nvPicPr>
            <p:cNvPr id="10" name="Picture 9" descr="Chart, scatter chart&#10;&#10;Description automatically generated">
              <a:extLst>
                <a:ext uri="{FF2B5EF4-FFF2-40B4-BE49-F238E27FC236}">
                  <a16:creationId xmlns:a16="http://schemas.microsoft.com/office/drawing/2014/main" id="{28473277-6E4F-394E-927A-08DCA590E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061" y="1778487"/>
              <a:ext cx="6232124" cy="315581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CB7623-D402-D344-B303-E3BD6AE69AD4}"/>
                </a:ext>
              </a:extLst>
            </p:cNvPr>
            <p:cNvCxnSpPr>
              <a:cxnSpLocks/>
            </p:cNvCxnSpPr>
            <p:nvPr/>
          </p:nvCxnSpPr>
          <p:spPr>
            <a:xfrm>
              <a:off x="2130950" y="3275937"/>
              <a:ext cx="4245996" cy="3657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33DDC7-6E07-AB49-ABC3-395C42C9CC26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0356A-06E3-6C47-A141-97E996D756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2926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PCA- Binary (CN vs AD)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(4)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 importance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(not scaled)</a:t>
            </a:r>
          </a:p>
          <a:p>
            <a:pPr algn="l">
              <a:lnSpc>
                <a:spcPct val="150000"/>
              </a:lnSpc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FF5B58-C46C-3441-9A7F-5626057B1B4F}"/>
              </a:ext>
            </a:extLst>
          </p:cNvPr>
          <p:cNvGrpSpPr/>
          <p:nvPr/>
        </p:nvGrpSpPr>
        <p:grpSpPr>
          <a:xfrm>
            <a:off x="134070" y="1762356"/>
            <a:ext cx="11985524" cy="3011528"/>
            <a:chOff x="100552" y="1169215"/>
            <a:chExt cx="8989143" cy="2258646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F1D490A2-0D40-0B42-8299-678CE2470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552" y="1178092"/>
              <a:ext cx="3054372" cy="2249768"/>
            </a:xfrm>
            <a:prstGeom prst="rect">
              <a:avLst/>
            </a:prstGeom>
          </p:spPr>
        </p:pic>
        <p:pic>
          <p:nvPicPr>
            <p:cNvPr id="13" name="Picture 12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812BAAB4-616E-0045-94FE-6A5ABA98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0531" y="1169503"/>
              <a:ext cx="3230875" cy="2254288"/>
            </a:xfrm>
            <a:prstGeom prst="rect">
              <a:avLst/>
            </a:prstGeom>
          </p:spPr>
        </p:pic>
        <p:pic>
          <p:nvPicPr>
            <p:cNvPr id="17" name="Picture 16" descr="Text&#10;&#10;Description automatically generated">
              <a:extLst>
                <a:ext uri="{FF2B5EF4-FFF2-40B4-BE49-F238E27FC236}">
                  <a16:creationId xmlns:a16="http://schemas.microsoft.com/office/drawing/2014/main" id="{3FCE5442-80E3-274D-9AC1-445D81F41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4138" y="1169215"/>
              <a:ext cx="3415557" cy="225864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281C88-651E-1D4C-B94B-905A6C7D6653}"/>
              </a:ext>
            </a:extLst>
          </p:cNvPr>
          <p:cNvSpPr txBox="1"/>
          <p:nvPr/>
        </p:nvSpPr>
        <p:spPr>
          <a:xfrm>
            <a:off x="5946829" y="4773884"/>
            <a:ext cx="6245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* 각 특징 별 숫자는 각 </a:t>
            </a:r>
            <a:r>
              <a:rPr lang="en-US" altLang="ko-KR" sz="1200" dirty="0"/>
              <a:t>PCA component</a:t>
            </a:r>
            <a:r>
              <a:rPr lang="ko-KR" altLang="en-US" sz="1200" dirty="0"/>
              <a:t> 별 특징의 </a:t>
            </a:r>
            <a:r>
              <a:rPr lang="en-US" altLang="ko-KR" sz="1200" dirty="0"/>
              <a:t>eigen value (=variance) </a:t>
            </a:r>
            <a:r>
              <a:rPr lang="ko-KR" altLang="en-US" sz="1200" dirty="0"/>
              <a:t>의 절대값 수치임</a:t>
            </a:r>
            <a:endParaRPr lang="en-KR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701B1-6B8A-EC45-A382-59313B59A362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65852-B786-BD4E-AF10-AAF933AE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447309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PCA- Binary (CN vs AD) (5)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556953" y="1162046"/>
            <a:ext cx="11168320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가정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아래 그래프의 빨간 원안의 범위에서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MCI(1~3), Non-AD Dementia(5), 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또는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Unknown Dementia(6)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값 기대 예측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sz="16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AF1C82-E6B9-F44F-9309-6DD6FAC9B810}"/>
              </a:ext>
            </a:extLst>
          </p:cNvPr>
          <p:cNvGrpSpPr/>
          <p:nvPr/>
        </p:nvGrpSpPr>
        <p:grpSpPr>
          <a:xfrm>
            <a:off x="1322962" y="2806994"/>
            <a:ext cx="9546076" cy="3489314"/>
            <a:chOff x="992221" y="2105246"/>
            <a:chExt cx="7159557" cy="2616986"/>
          </a:xfrm>
        </p:grpSpPr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FE3E36C5-38CF-6840-86EE-61D642796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"/>
            <a:stretch/>
          </p:blipFill>
          <p:spPr>
            <a:xfrm>
              <a:off x="992221" y="2105246"/>
              <a:ext cx="7159557" cy="2616986"/>
            </a:xfrm>
            <a:prstGeom prst="rect">
              <a:avLst/>
            </a:prstGeom>
          </p:spPr>
        </p:pic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2DB4BACB-1759-614B-B4FA-E408815DF92D}"/>
                </a:ext>
              </a:extLst>
            </p:cNvPr>
            <p:cNvSpPr/>
            <p:nvPr/>
          </p:nvSpPr>
          <p:spPr>
            <a:xfrm>
              <a:off x="4411045" y="3000653"/>
              <a:ext cx="1014843" cy="589712"/>
            </a:xfrm>
            <a:prstGeom prst="donut">
              <a:avLst>
                <a:gd name="adj" fmla="val 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A69112-29D6-7345-B449-CCC6B5230BCB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0062-CF54-D04F-ACAF-2F48CF5AF3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26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14973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PCA- Binary (CN vs AD) (6)</a:t>
            </a:r>
            <a:endParaRPr lang="ko-KR" altLang="en-US" sz="2667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 진행도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(scaled vs not scaled)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의사 진단 코드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(New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Dx)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기준 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정상군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(0),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비정상군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(4)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으로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개의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class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모집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진단 코드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5, 6 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미포함</a:t>
            </a:r>
            <a:endParaRPr lang="en-US" altLang="ko-KR" sz="1600" b="1" dirty="0">
              <a:latin typeface="12롯데마트드림Medium" panose="02020603020101020101" pitchFamily="18" charset="-127"/>
              <a:ea typeface="12롯데마트드림Light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C7DC34-E265-0343-A5A0-56A47D9E31EF}"/>
              </a:ext>
            </a:extLst>
          </p:cNvPr>
          <p:cNvGrpSpPr/>
          <p:nvPr/>
        </p:nvGrpSpPr>
        <p:grpSpPr>
          <a:xfrm>
            <a:off x="0" y="2364535"/>
            <a:ext cx="8629435" cy="3591758"/>
            <a:chOff x="0" y="2364535"/>
            <a:chExt cx="8629435" cy="3591758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FB0E6EB4-5F5A-5649-ADE6-2D2B93339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37"/>
            <a:stretch/>
          </p:blipFill>
          <p:spPr>
            <a:xfrm>
              <a:off x="0" y="2364535"/>
              <a:ext cx="7375548" cy="308170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369AA5FE-234C-1141-B0C0-CC3A433BE9AB}"/>
                </a:ext>
              </a:extLst>
            </p:cNvPr>
            <p:cNvSpPr/>
            <p:nvPr/>
          </p:nvSpPr>
          <p:spPr>
            <a:xfrm rot="18480473">
              <a:off x="5315269" y="2642126"/>
              <a:ext cx="1020108" cy="5608225"/>
            </a:xfrm>
            <a:prstGeom prst="arc">
              <a:avLst>
                <a:gd name="adj1" fmla="val 15533838"/>
                <a:gd name="adj2" fmla="val 17124291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</p:grpSp>
      <p:sp>
        <p:nvSpPr>
          <p:cNvPr id="9" name="UNOMIC">
            <a:extLst>
              <a:ext uri="{FF2B5EF4-FFF2-40B4-BE49-F238E27FC236}">
                <a16:creationId xmlns:a16="http://schemas.microsoft.com/office/drawing/2014/main" id="{1E4798CF-9F34-6E4C-B3F5-5F3199A0E708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83A3027-2403-994F-8917-88E165D28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8"/>
          <a:stretch/>
        </p:blipFill>
        <p:spPr>
          <a:xfrm>
            <a:off x="5186287" y="2161185"/>
            <a:ext cx="6750340" cy="32267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438E23-50E6-2A44-8C23-EAA2BED5E02D}"/>
              </a:ext>
            </a:extLst>
          </p:cNvPr>
          <p:cNvCxnSpPr>
            <a:cxnSpLocks/>
          </p:cNvCxnSpPr>
          <p:nvPr/>
        </p:nvCxnSpPr>
        <p:spPr>
          <a:xfrm>
            <a:off x="5912651" y="3842634"/>
            <a:ext cx="4604687" cy="2103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41E792-AB9E-EB49-ADB3-414BB44DF34D}"/>
              </a:ext>
            </a:extLst>
          </p:cNvPr>
          <p:cNvSpPr txBox="1"/>
          <p:nvPr/>
        </p:nvSpPr>
        <p:spPr>
          <a:xfrm>
            <a:off x="3294236" y="5440282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Scaled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6BA85C-767C-C64F-9FFE-260C5AA3F5D7}"/>
              </a:ext>
            </a:extLst>
          </p:cNvPr>
          <p:cNvSpPr txBox="1"/>
          <p:nvPr/>
        </p:nvSpPr>
        <p:spPr>
          <a:xfrm>
            <a:off x="7975559" y="5489110"/>
            <a:ext cx="117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KR" dirty="0"/>
              <a:t>ot scaled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8E947A-7A68-6546-91BF-56E40EFC9D05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83843-49B6-7149-A3B6-3508D09A1A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164256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PCA- Multi Class (CN vs AD vs others) 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 진행도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(scaled vs not scaled)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의사 진단 코드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(New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Dx)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기준 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정상군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(0),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비 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정상군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(4),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기타군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(5,6)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으로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개의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class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모집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803A4E-AB62-8949-809B-46BB3DCEB4D1}"/>
              </a:ext>
            </a:extLst>
          </p:cNvPr>
          <p:cNvGrpSpPr/>
          <p:nvPr/>
        </p:nvGrpSpPr>
        <p:grpSpPr>
          <a:xfrm>
            <a:off x="151335" y="2333014"/>
            <a:ext cx="8819670" cy="3764583"/>
            <a:chOff x="1588618" y="1779769"/>
            <a:chExt cx="8523820" cy="3667234"/>
          </a:xfrm>
        </p:grpSpPr>
        <p:pic>
          <p:nvPicPr>
            <p:cNvPr id="10" name="Picture 9" descr="Chart, scatter chart&#10;&#10;Description automatically generated">
              <a:extLst>
                <a:ext uri="{FF2B5EF4-FFF2-40B4-BE49-F238E27FC236}">
                  <a16:creationId xmlns:a16="http://schemas.microsoft.com/office/drawing/2014/main" id="{BE5961C2-7BE0-4349-851C-EF0A7340D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04"/>
            <a:stretch/>
          </p:blipFill>
          <p:spPr>
            <a:xfrm>
              <a:off x="1588618" y="1779769"/>
              <a:ext cx="5966764" cy="2744717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9EE95D6-1148-494F-8DD7-2ED2E656EB75}"/>
                </a:ext>
              </a:extLst>
            </p:cNvPr>
            <p:cNvSpPr/>
            <p:nvPr/>
          </p:nvSpPr>
          <p:spPr>
            <a:xfrm rot="18480473">
              <a:off x="6488348" y="1822912"/>
              <a:ext cx="1080424" cy="6167757"/>
            </a:xfrm>
            <a:prstGeom prst="arc">
              <a:avLst>
                <a:gd name="adj1" fmla="val 15709415"/>
                <a:gd name="adj2" fmla="val 16808564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9FF587-8881-0746-8DF3-082C5440CE61}"/>
              </a:ext>
            </a:extLst>
          </p:cNvPr>
          <p:cNvGrpSpPr/>
          <p:nvPr/>
        </p:nvGrpSpPr>
        <p:grpSpPr>
          <a:xfrm>
            <a:off x="4551844" y="2073564"/>
            <a:ext cx="7173429" cy="3959084"/>
            <a:chOff x="1377863" y="1682396"/>
            <a:chExt cx="6785749" cy="3253999"/>
          </a:xfrm>
        </p:grpSpPr>
        <p:pic>
          <p:nvPicPr>
            <p:cNvPr id="11" name="Picture 10" descr="Graphical user interface, chart, scatter chart&#10;&#10;Description automatically generated">
              <a:extLst>
                <a:ext uri="{FF2B5EF4-FFF2-40B4-BE49-F238E27FC236}">
                  <a16:creationId xmlns:a16="http://schemas.microsoft.com/office/drawing/2014/main" id="{416CADD6-4D74-A848-8BE8-71984F94C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5"/>
            <a:stretch/>
          </p:blipFill>
          <p:spPr>
            <a:xfrm>
              <a:off x="1377863" y="1682396"/>
              <a:ext cx="6785749" cy="325399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0B73BCC-BF3F-9C49-BBA0-821A442146E4}"/>
                </a:ext>
              </a:extLst>
            </p:cNvPr>
            <p:cNvCxnSpPr>
              <a:cxnSpLocks/>
            </p:cNvCxnSpPr>
            <p:nvPr/>
          </p:nvCxnSpPr>
          <p:spPr>
            <a:xfrm>
              <a:off x="3052482" y="3039035"/>
              <a:ext cx="2830606" cy="65218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658A59-DA2C-2747-9264-DBB318D09507}"/>
              </a:ext>
            </a:extLst>
          </p:cNvPr>
          <p:cNvSpPr txBox="1"/>
          <p:nvPr/>
        </p:nvSpPr>
        <p:spPr>
          <a:xfrm>
            <a:off x="2573155" y="5269014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Scaled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3C523-B5AE-AC46-B51B-AB5940948BA4}"/>
              </a:ext>
            </a:extLst>
          </p:cNvPr>
          <p:cNvSpPr txBox="1"/>
          <p:nvPr/>
        </p:nvSpPr>
        <p:spPr>
          <a:xfrm>
            <a:off x="7552660" y="5358013"/>
            <a:ext cx="117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KR" dirty="0"/>
              <a:t>ot scaled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0B55B3-6948-B042-8C14-A9CBB60380C4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45DB22D-B6F8-B448-A218-F187E9225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18742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PCA- Multi Class (CN vs AD vs others) 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 진행도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(scaled vs not scaled)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의사 진단 코드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(New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Dx)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기준 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정상군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(0),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비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정상군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(4,6),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기타군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(5)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600" b="1" dirty="0" err="1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으로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개의 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class</a:t>
            </a:r>
            <a:r>
              <a:rPr lang="ko-KR" altLang="en-US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 모집</a:t>
            </a:r>
            <a:r>
              <a:rPr lang="en-US" altLang="ko-KR" sz="1600" b="1" dirty="0">
                <a:latin typeface="12롯데마트드림Medium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7FAEE8-A84A-A541-ADAE-4F829D60C200}"/>
              </a:ext>
            </a:extLst>
          </p:cNvPr>
          <p:cNvGrpSpPr/>
          <p:nvPr/>
        </p:nvGrpSpPr>
        <p:grpSpPr>
          <a:xfrm>
            <a:off x="328968" y="2372497"/>
            <a:ext cx="5614632" cy="3456801"/>
            <a:chOff x="1599790" y="1695964"/>
            <a:chExt cx="5957457" cy="3172657"/>
          </a:xfrm>
        </p:grpSpPr>
        <p:pic>
          <p:nvPicPr>
            <p:cNvPr id="10" name="Picture 9" descr="Chart, scatter chart&#10;&#10;Description automatically generated">
              <a:extLst>
                <a:ext uri="{FF2B5EF4-FFF2-40B4-BE49-F238E27FC236}">
                  <a16:creationId xmlns:a16="http://schemas.microsoft.com/office/drawing/2014/main" id="{961AF14D-A9AE-234E-823A-269E33447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23"/>
            <a:stretch/>
          </p:blipFill>
          <p:spPr>
            <a:xfrm>
              <a:off x="1599790" y="1695964"/>
              <a:ext cx="5957457" cy="2834433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00297CD-E447-C544-9BDB-90FB5E9B75D2}"/>
                </a:ext>
              </a:extLst>
            </p:cNvPr>
            <p:cNvSpPr/>
            <p:nvPr/>
          </p:nvSpPr>
          <p:spPr>
            <a:xfrm rot="16200000">
              <a:off x="4984235" y="2622965"/>
              <a:ext cx="1272906" cy="1851114"/>
            </a:xfrm>
            <a:prstGeom prst="arc">
              <a:avLst>
                <a:gd name="adj1" fmla="val 15369238"/>
                <a:gd name="adj2" fmla="val 35413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4238B96F-CD96-654D-A558-1BD21E2D0CB1}"/>
                </a:ext>
              </a:extLst>
            </p:cNvPr>
            <p:cNvSpPr/>
            <p:nvPr/>
          </p:nvSpPr>
          <p:spPr>
            <a:xfrm rot="20357836">
              <a:off x="3518416" y="3017507"/>
              <a:ext cx="1272906" cy="1851114"/>
            </a:xfrm>
            <a:prstGeom prst="arc">
              <a:avLst>
                <a:gd name="adj1" fmla="val 15369238"/>
                <a:gd name="adj2" fmla="val 35413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5E1AC5-3A18-4A45-B9FC-512D639A7ABB}"/>
              </a:ext>
            </a:extLst>
          </p:cNvPr>
          <p:cNvGrpSpPr/>
          <p:nvPr/>
        </p:nvGrpSpPr>
        <p:grpSpPr>
          <a:xfrm>
            <a:off x="5552147" y="2372497"/>
            <a:ext cx="5476871" cy="3088286"/>
            <a:chOff x="1089329" y="1907319"/>
            <a:chExt cx="6834350" cy="2999471"/>
          </a:xfrm>
        </p:grpSpPr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1EE37586-3FE4-DD45-9D71-1DF386FAF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04"/>
            <a:stretch/>
          </p:blipFill>
          <p:spPr>
            <a:xfrm>
              <a:off x="1220320" y="1907319"/>
              <a:ext cx="6703359" cy="299947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CB012B-F0DC-2F4C-9936-B99866CC2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29" y="3236181"/>
              <a:ext cx="5860111" cy="5883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F97F5A-FAFF-EC42-B4B2-F140CF1DF33C}"/>
              </a:ext>
            </a:extLst>
          </p:cNvPr>
          <p:cNvSpPr txBox="1"/>
          <p:nvPr/>
        </p:nvSpPr>
        <p:spPr>
          <a:xfrm>
            <a:off x="2610226" y="5529393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Scaled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DAD45-294F-1443-A4E1-288FB37D3408}"/>
              </a:ext>
            </a:extLst>
          </p:cNvPr>
          <p:cNvSpPr txBox="1"/>
          <p:nvPr/>
        </p:nvSpPr>
        <p:spPr>
          <a:xfrm>
            <a:off x="7589731" y="5618392"/>
            <a:ext cx="117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KR" dirty="0"/>
              <a:t>ot scaled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F8058-9FC0-2F44-9424-65776348BCA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6D997-0057-F540-9317-DF5AF9EE5B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29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740775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80F00-62E4-436E-9F3A-F83301A67703}"/>
              </a:ext>
            </a:extLst>
          </p:cNvPr>
          <p:cNvSpPr txBox="1"/>
          <p:nvPr/>
        </p:nvSpPr>
        <p:spPr>
          <a:xfrm>
            <a:off x="795076" y="253349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과제 개요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6ADF5C-F62A-440C-B22C-B1FF56805DAB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281999-9663-4346-A9CC-650D2BA375A3}"/>
              </a:ext>
            </a:extLst>
          </p:cNvPr>
          <p:cNvSpPr txBox="1">
            <a:spLocks/>
          </p:cNvSpPr>
          <p:nvPr/>
        </p:nvSpPr>
        <p:spPr>
          <a:xfrm>
            <a:off x="795076" y="1145642"/>
            <a:ext cx="10472988" cy="50390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18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18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 정의</a:t>
            </a:r>
            <a:endParaRPr lang="en-US" sz="18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à"/>
            </a:pPr>
            <a:r>
              <a:rPr lang="ko-KR" altLang="en-US" sz="1400" dirty="0"/>
              <a:t>고령화 또는 초 고령화 사회로 진입함에 따라 치매 발병률 또한 증가하고 이에 따른 사회복지비용이나 의료비 부담의 증가로 인해 범 사회적 문제로 대두되고 있어</a:t>
            </a:r>
            <a:r>
              <a:rPr lang="en-US" sz="1400" dirty="0"/>
              <a:t>, </a:t>
            </a:r>
            <a:r>
              <a:rPr lang="ko-KR" altLang="en-US" sz="1400" dirty="0"/>
              <a:t>치매 환자에 대한 조기진단 및 조기 치료에 대한 요구가 중요한 과제로 부상되고 있음</a:t>
            </a:r>
            <a:endParaRPr lang="en-US" altLang="ko-KR" sz="1400" dirty="0"/>
          </a:p>
          <a:p>
            <a:pPr marL="285750" lvl="0" indent="-285750" algn="l">
              <a:lnSpc>
                <a:spcPct val="200000"/>
              </a:lnSpc>
              <a:buFont typeface="Wingdings" pitchFamily="2" charset="2"/>
              <a:buChar char="à"/>
            </a:pPr>
            <a:endParaRPr lang="en-US" altLang="ko-KR" sz="1400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à"/>
            </a:pPr>
            <a:r>
              <a:rPr lang="ko-KR" altLang="en-US" sz="1400" dirty="0"/>
              <a:t>현재 임상에서는 신경심리검사와 뇌</a:t>
            </a:r>
            <a:r>
              <a:rPr lang="en-US" sz="1400" dirty="0"/>
              <a:t> MRI </a:t>
            </a:r>
            <a:r>
              <a:rPr lang="ko-KR" altLang="en-US" sz="1400" dirty="0"/>
              <a:t>영상 검사결과에 대한 해석이 의료인과 의료인의 전문성에 따라 편차가 큼</a:t>
            </a:r>
            <a:r>
              <a:rPr lang="en-US" sz="1400" dirty="0"/>
              <a:t>. </a:t>
            </a:r>
            <a:r>
              <a:rPr lang="ko-KR" altLang="en-US" sz="1400" dirty="0"/>
              <a:t>이를 극복하고자 치매 조기진단 기술 고도화를 통한</a:t>
            </a:r>
            <a:r>
              <a:rPr lang="en-US" sz="1400" dirty="0"/>
              <a:t> AI </a:t>
            </a:r>
            <a:r>
              <a:rPr lang="ko-KR" altLang="en-US" sz="1400" dirty="0"/>
              <a:t>기반 치매 자동 진단 시스템 개발을 목표함</a:t>
            </a:r>
            <a:r>
              <a:rPr lang="en-US" sz="1400" dirty="0"/>
              <a:t>.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à"/>
            </a:pPr>
            <a:endParaRPr lang="en-US" altLang="ko-KR" sz="1400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à"/>
            </a:pPr>
            <a:r>
              <a:rPr lang="ko-KR" altLang="en-US" sz="1400" dirty="0"/>
              <a:t> 인공지능 데이터 저작 도구의 활용방안으로써 웹 프레임워크 기반의 응용 서비스를 개발하고 이를 공개함으로써 인공지능 학습용으로 구축된 데이터의 홍보나 성과창출에 대한 기반을 마련하고자 함</a:t>
            </a:r>
            <a:r>
              <a:rPr lang="en-US" sz="1400" dirty="0"/>
              <a:t>.</a:t>
            </a:r>
            <a:endParaRPr lang="en-KR" sz="1400" dirty="0"/>
          </a:p>
          <a:p>
            <a:pPr algn="l">
              <a:lnSpc>
                <a:spcPct val="200000"/>
              </a:lnSpc>
            </a:pP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UNOMIC">
            <a:extLst>
              <a:ext uri="{FF2B5EF4-FFF2-40B4-BE49-F238E27FC236}">
                <a16:creationId xmlns:a16="http://schemas.microsoft.com/office/drawing/2014/main" id="{6F567087-A301-427F-A419-8250AE76E854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92932-2742-5047-B024-C610D6CD9C25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4410-69BF-EF48-824F-C2D7EF714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21356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PCA- conclusion 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PCA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결론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어프로치의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Principal Component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들에서 비교적 공통적인 특징들이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컴포넌트의 주성분으로 관찰됨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</a:t>
            </a:r>
            <a:r>
              <a:rPr lang="en-US" altLang="ko-KR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PCA </a:t>
            </a:r>
            <a:r>
              <a:rPr lang="ko-KR" altLang="en-US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어프로치에서 정상 부분은 잘 구분되나 비정상</a:t>
            </a:r>
            <a:r>
              <a:rPr lang="en-US" altLang="ko-KR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(AD)</a:t>
            </a:r>
            <a:r>
              <a:rPr lang="ko-KR" altLang="en-US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부분은 노이즈가 많음</a:t>
            </a:r>
            <a:r>
              <a:rPr lang="en-US" altLang="ko-KR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867" b="1" dirty="0">
              <a:highlight>
                <a:srgbClr val="FFFF00"/>
              </a:highligh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노이즈로 인하여 분류 모델이 잘 되지 않는 것으로 판단</a:t>
            </a:r>
            <a:r>
              <a:rPr lang="en-US" altLang="ko-KR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노이즈를 극대화하여 보다 고차원의 방법으로 세분화하여 분류할 수 있는 알고리즘을 찾는다면 정확도 및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AUC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값 상승 기대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현 시점 데이터 품질의 한계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CN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AD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결과들 중 같은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subject id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존재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 별 관측치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같은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id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차수로 구분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들에 여러 판정 존재하지만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ROI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차이는 미미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3EE95-894C-BF47-99E4-56A8E11E3689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2020-11-13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39324-C389-574B-BD6D-8205BFED59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48601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 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이전까지의 문제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PCA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어프로치에서 정상 부분은 잘 구분되나 비정상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(AD)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부분은 노이즈가 많음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노이즈로 인하여 분류 모델이 잘 되지 않는 것으로 판단</a:t>
            </a:r>
            <a:r>
              <a:rPr lang="en-US" altLang="ko-KR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해당 노이즈를 극대화하여 보다 고차원의 방법으로 세분화하여 분류할 수 있는 알고리즘을 찾는다면 정확도 및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AUC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값 상승 기대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(OR) PCA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시각화 하였을 때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867" b="1" u="sng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노이즈가 생기는 샘플들</a:t>
            </a:r>
            <a:r>
              <a:rPr lang="ko-KR" altLang="en-US" sz="1867" b="1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제거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A7B6B4-4E19-AE44-92D5-5DAEC9A8936A}"/>
              </a:ext>
            </a:extLst>
          </p:cNvPr>
          <p:cNvGrpSpPr/>
          <p:nvPr/>
        </p:nvGrpSpPr>
        <p:grpSpPr>
          <a:xfrm>
            <a:off x="3797884" y="3729318"/>
            <a:ext cx="4596233" cy="2185396"/>
            <a:chOff x="2848412" y="2796988"/>
            <a:chExt cx="3447175" cy="1639047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4C28610F-0AC9-6540-B4C8-F4F7D9083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8412" y="2951629"/>
              <a:ext cx="3447175" cy="148440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8B1BAE-051B-124C-B8DD-93996444893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883" y="2796988"/>
              <a:ext cx="0" cy="5647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9680A8-3B56-5B4C-AFB4-6304C631616A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2020-11-27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1222B-49F0-6F47-A7B2-88E3E5FF01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267697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 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해결 방안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</a:t>
            </a:r>
            <a:r>
              <a:rPr lang="ko-KR" altLang="en-US" sz="1867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콜룸과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결과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별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t-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분포를 구함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단면 분포 별 노이즈가 생기는 부분의 데이터 파악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파악한 데이터 샘플들을 기존 데이터의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90~95%</a:t>
            </a:r>
            <a:r>
              <a:rPr lang="ko-KR" altLang="en-US" sz="1867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유지하며 나머지 샘플들 제거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Example: </a:t>
            </a:r>
          </a:p>
          <a:p>
            <a:pPr algn="l">
              <a:lnSpc>
                <a:spcPct val="150000"/>
              </a:lnSpc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26" name="Picture 2" descr="Density – from Data to Viz">
            <a:extLst>
              <a:ext uri="{FF2B5EF4-FFF2-40B4-BE49-F238E27FC236}">
                <a16:creationId xmlns:a16="http://schemas.microsoft.com/office/drawing/2014/main" id="{0251B664-CE6F-3149-91E0-C9888154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69" y="2930179"/>
            <a:ext cx="4910865" cy="336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4E50C2E-B98D-7A4A-A85B-E1C52B981B61}"/>
              </a:ext>
            </a:extLst>
          </p:cNvPr>
          <p:cNvGrpSpPr/>
          <p:nvPr/>
        </p:nvGrpSpPr>
        <p:grpSpPr>
          <a:xfrm>
            <a:off x="2936136" y="3278001"/>
            <a:ext cx="6429369" cy="2551297"/>
            <a:chOff x="2202102" y="2458500"/>
            <a:chExt cx="4822027" cy="1913473"/>
          </a:xfrm>
        </p:grpSpPr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01ED30E8-FF4C-9941-B166-7E0F6AA0AD27}"/>
                </a:ext>
              </a:extLst>
            </p:cNvPr>
            <p:cNvSpPr/>
            <p:nvPr/>
          </p:nvSpPr>
          <p:spPr>
            <a:xfrm>
              <a:off x="3011821" y="4046449"/>
              <a:ext cx="237626" cy="325524"/>
            </a:xfrm>
            <a:prstGeom prst="donut">
              <a:avLst>
                <a:gd name="adj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>
                <a:solidFill>
                  <a:schemeClr val="tx1"/>
                </a:solidFill>
              </a:endParaRPr>
            </a:p>
          </p:txBody>
        </p:sp>
        <p:sp>
          <p:nvSpPr>
            <p:cNvPr id="10" name="Donut 9">
              <a:extLst>
                <a:ext uri="{FF2B5EF4-FFF2-40B4-BE49-F238E27FC236}">
                  <a16:creationId xmlns:a16="http://schemas.microsoft.com/office/drawing/2014/main" id="{6AC3AA02-0AC6-1D41-A22E-8CD0BDB2A1C1}"/>
                </a:ext>
              </a:extLst>
            </p:cNvPr>
            <p:cNvSpPr/>
            <p:nvPr/>
          </p:nvSpPr>
          <p:spPr>
            <a:xfrm>
              <a:off x="3393751" y="4046449"/>
              <a:ext cx="237626" cy="325524"/>
            </a:xfrm>
            <a:prstGeom prst="donut">
              <a:avLst>
                <a:gd name="adj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B59995B-C22D-D744-99A2-E6A3871DF4F7}"/>
                </a:ext>
              </a:extLst>
            </p:cNvPr>
            <p:cNvCxnSpPr>
              <a:endCxn id="10" idx="6"/>
            </p:cNvCxnSpPr>
            <p:nvPr/>
          </p:nvCxnSpPr>
          <p:spPr>
            <a:xfrm flipH="1">
              <a:off x="3631377" y="3459933"/>
              <a:ext cx="2861631" cy="7492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E88C7B-5613-4B40-AF58-9CE3580F5F15}"/>
                </a:ext>
              </a:extLst>
            </p:cNvPr>
            <p:cNvCxnSpPr>
              <a:cxnSpLocks/>
              <a:endCxn id="2" idx="7"/>
            </p:cNvCxnSpPr>
            <p:nvPr/>
          </p:nvCxnSpPr>
          <p:spPr>
            <a:xfrm flipH="1">
              <a:off x="3214647" y="3459933"/>
              <a:ext cx="3278362" cy="6341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EDE292-6E8A-354A-88F7-4F69EEBF64AB}"/>
                </a:ext>
              </a:extLst>
            </p:cNvPr>
            <p:cNvSpPr txBox="1"/>
            <p:nvPr/>
          </p:nvSpPr>
          <p:spPr>
            <a:xfrm>
              <a:off x="6423965" y="3229789"/>
              <a:ext cx="60016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FF0000"/>
                  </a:solidFill>
                </a:rPr>
                <a:t>제거</a:t>
              </a:r>
              <a:endParaRPr lang="en-KR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D1D49A-EF9A-7343-BEBF-878ED4DEC487}"/>
                </a:ext>
              </a:extLst>
            </p:cNvPr>
            <p:cNvCxnSpPr/>
            <p:nvPr/>
          </p:nvCxnSpPr>
          <p:spPr>
            <a:xfrm>
              <a:off x="3393751" y="2481552"/>
              <a:ext cx="0" cy="180425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2008218-FCD1-EC4D-B62F-E8279AA3F1E2}"/>
                </a:ext>
              </a:extLst>
            </p:cNvPr>
            <p:cNvCxnSpPr/>
            <p:nvPr/>
          </p:nvCxnSpPr>
          <p:spPr>
            <a:xfrm>
              <a:off x="3260943" y="2481552"/>
              <a:ext cx="0" cy="180425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6B3AB4-5743-0F4B-B381-7B7FE5B6B88B}"/>
                </a:ext>
              </a:extLst>
            </p:cNvPr>
            <p:cNvCxnSpPr>
              <a:cxnSpLocks/>
            </p:cNvCxnSpPr>
            <p:nvPr/>
          </p:nvCxnSpPr>
          <p:spPr>
            <a:xfrm>
              <a:off x="3260943" y="3027509"/>
              <a:ext cx="11420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CDF4FB-FC51-EB42-811D-3FEA4A96B51F}"/>
                </a:ext>
              </a:extLst>
            </p:cNvPr>
            <p:cNvCxnSpPr/>
            <p:nvPr/>
          </p:nvCxnSpPr>
          <p:spPr>
            <a:xfrm>
              <a:off x="4445184" y="2458500"/>
              <a:ext cx="0" cy="180425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AFD2F80-2E65-0945-ADC1-512C54B1DB54}"/>
                </a:ext>
              </a:extLst>
            </p:cNvPr>
            <p:cNvCxnSpPr/>
            <p:nvPr/>
          </p:nvCxnSpPr>
          <p:spPr>
            <a:xfrm>
              <a:off x="2207850" y="2458500"/>
              <a:ext cx="0" cy="180425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0EA340B-D6D0-3D4D-A066-E9A7D2AF169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102" y="2867869"/>
              <a:ext cx="119164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81D563-05EA-D44F-97ED-4271F671ED93}"/>
                </a:ext>
              </a:extLst>
            </p:cNvPr>
            <p:cNvSpPr txBox="1"/>
            <p:nvPr/>
          </p:nvSpPr>
          <p:spPr>
            <a:xfrm>
              <a:off x="2545027" y="2812709"/>
              <a:ext cx="37173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90%</a:t>
              </a:r>
              <a:endParaRPr lang="en-KR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2FE3A7-34AC-D847-A91A-6A2F9652FD68}"/>
                </a:ext>
              </a:extLst>
            </p:cNvPr>
            <p:cNvSpPr txBox="1"/>
            <p:nvPr/>
          </p:nvSpPr>
          <p:spPr>
            <a:xfrm>
              <a:off x="3740765" y="2812709"/>
              <a:ext cx="37173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90%</a:t>
              </a:r>
              <a:endParaRPr lang="en-KR" sz="1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6CA193-2280-F14A-9DF9-CC6AE8D6D5BB}"/>
                  </a:ext>
                </a:extLst>
              </p14:cNvPr>
              <p14:cNvContentPartPr/>
              <p14:nvPr/>
            </p14:nvContentPartPr>
            <p14:xfrm>
              <a:off x="5905688" y="5936937"/>
              <a:ext cx="319200" cy="78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6CA193-2280-F14A-9DF9-CC6AE8D6D5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6681" y="5927909"/>
                <a:ext cx="336853" cy="96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AE0706F-83D2-D94A-851C-606EF56A5EA9}"/>
                  </a:ext>
                </a:extLst>
              </p14:cNvPr>
              <p14:cNvContentPartPr/>
              <p14:nvPr/>
            </p14:nvContentPartPr>
            <p14:xfrm>
              <a:off x="2325848" y="3077097"/>
              <a:ext cx="34272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AE0706F-83D2-D94A-851C-606EF56A5E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6829" y="3068097"/>
                <a:ext cx="360397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9D4A5A-5506-674E-A871-2993406F485B}"/>
                  </a:ext>
                </a:extLst>
              </p14:cNvPr>
              <p14:cNvContentPartPr/>
              <p14:nvPr/>
            </p14:nvContentPartPr>
            <p14:xfrm>
              <a:off x="2570168" y="3334857"/>
              <a:ext cx="48000" cy="11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9D4A5A-5506-674E-A871-2993406F48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1145" y="3325837"/>
                <a:ext cx="65684" cy="128078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E5F8B8D-4BDD-3F47-8918-A256FEC1D0F7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2020-11-27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A47B-8DC0-FD43-AA7E-8273E2D8E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40978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 (3)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결과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위의 기준으로 데이터를 분리 시키고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시각화를 하면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6CA193-2280-F14A-9DF9-CC6AE8D6D5BB}"/>
                  </a:ext>
                </a:extLst>
              </p14:cNvPr>
              <p14:cNvContentPartPr/>
              <p14:nvPr/>
            </p14:nvContentPartPr>
            <p14:xfrm>
              <a:off x="5905688" y="5936937"/>
              <a:ext cx="319200" cy="78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6CA193-2280-F14A-9DF9-CC6AE8D6D5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6681" y="5927909"/>
                <a:ext cx="336853" cy="96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AE0706F-83D2-D94A-851C-606EF56A5EA9}"/>
                  </a:ext>
                </a:extLst>
              </p14:cNvPr>
              <p14:cNvContentPartPr/>
              <p14:nvPr/>
            </p14:nvContentPartPr>
            <p14:xfrm>
              <a:off x="2325848" y="3077097"/>
              <a:ext cx="34272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AE0706F-83D2-D94A-851C-606EF56A5E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6829" y="3068097"/>
                <a:ext cx="360397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9D4A5A-5506-674E-A871-2993406F485B}"/>
                  </a:ext>
                </a:extLst>
              </p14:cNvPr>
              <p14:cNvContentPartPr/>
              <p14:nvPr/>
            </p14:nvContentPartPr>
            <p14:xfrm>
              <a:off x="2570168" y="3334857"/>
              <a:ext cx="48000" cy="11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9D4A5A-5506-674E-A871-2993406F48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1145" y="3325837"/>
                <a:ext cx="65684" cy="128078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A4E4522B-8104-6A40-98B0-BE1C3056F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338" y="2308719"/>
            <a:ext cx="6956877" cy="35205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AC9542-FEDC-5644-A0BB-A2CD2D28F4F1}"/>
              </a:ext>
            </a:extLst>
          </p:cNvPr>
          <p:cNvSpPr/>
          <p:nvPr/>
        </p:nvSpPr>
        <p:spPr>
          <a:xfrm>
            <a:off x="8091535" y="2591066"/>
            <a:ext cx="2455216" cy="21175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67" dirty="0"/>
              <a:t>파란색 마크</a:t>
            </a:r>
            <a:r>
              <a:rPr lang="en-US" altLang="ko-KR" sz="1467" dirty="0"/>
              <a:t>:</a:t>
            </a:r>
            <a:r>
              <a:rPr lang="ko-KR" altLang="en-US" sz="1467" dirty="0"/>
              <a:t> 정상</a:t>
            </a:r>
            <a:endParaRPr lang="en-US" altLang="ko-KR" sz="1467" dirty="0"/>
          </a:p>
          <a:p>
            <a:r>
              <a:rPr lang="ko-KR" altLang="en-US" sz="1467" dirty="0"/>
              <a:t>빨간색 마크</a:t>
            </a:r>
            <a:r>
              <a:rPr lang="en-US" altLang="ko-KR" sz="1467" dirty="0"/>
              <a:t>:</a:t>
            </a:r>
            <a:r>
              <a:rPr lang="ko-KR" altLang="en-US" sz="1467" dirty="0"/>
              <a:t> </a:t>
            </a:r>
            <a:r>
              <a:rPr lang="en-US" altLang="ko-KR" sz="1467" dirty="0"/>
              <a:t>AD</a:t>
            </a:r>
          </a:p>
          <a:p>
            <a:r>
              <a:rPr lang="ko-KR" altLang="en-US" sz="1467" dirty="0"/>
              <a:t>노란색 마크</a:t>
            </a:r>
            <a:r>
              <a:rPr lang="en-US" altLang="ko-KR" sz="1467" dirty="0"/>
              <a:t>:</a:t>
            </a:r>
            <a:r>
              <a:rPr lang="ko-KR" altLang="en-US" sz="1467" dirty="0"/>
              <a:t> 노이즈</a:t>
            </a:r>
            <a:endParaRPr lang="en-US" altLang="ko-KR" sz="1467" dirty="0"/>
          </a:p>
          <a:p>
            <a:endParaRPr lang="en-US" sz="1467" dirty="0"/>
          </a:p>
          <a:p>
            <a:r>
              <a:rPr lang="ko-KR" altLang="en-US" sz="1467" dirty="0"/>
              <a:t>* 노란색 마크들은 노이즈로 판단되어 없어질 데이터 샘플들을 표시</a:t>
            </a:r>
            <a:r>
              <a:rPr lang="en-US" altLang="ko-KR" sz="1467" dirty="0"/>
              <a:t>.</a:t>
            </a:r>
            <a:endParaRPr lang="en-KR" sz="1467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E5DBB-F661-7947-8405-27FE2D1381BD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2020-11-27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D6ABE-92C0-D844-8599-C344B57176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33738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PCA (4)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704386" y="1162046"/>
            <a:ext cx="11209172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결과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위의 그래프를 스케일링 하면 보이는 것처럼 단면적으로 잘 나누어 짐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en-US" altLang="ko-KR" sz="1400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400" b="1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빨간선들은</a:t>
            </a:r>
            <a:r>
              <a:rPr lang="ko-KR" altLang="en-US" sz="1400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단면적을 표현하고자 함</a:t>
            </a:r>
            <a:r>
              <a:rPr lang="en-US" altLang="ko-KR" sz="1400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.)</a:t>
            </a:r>
          </a:p>
          <a:p>
            <a:pPr algn="l">
              <a:lnSpc>
                <a:spcPct val="150000"/>
              </a:lnSpc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6648046-524C-F743-9463-9B8042E1104D}"/>
              </a:ext>
            </a:extLst>
          </p:cNvPr>
          <p:cNvGrpSpPr/>
          <p:nvPr/>
        </p:nvGrpSpPr>
        <p:grpSpPr>
          <a:xfrm>
            <a:off x="6260175" y="2166644"/>
            <a:ext cx="5227440" cy="3662653"/>
            <a:chOff x="1794945" y="1624983"/>
            <a:chExt cx="5600355" cy="274699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118506-F352-9440-8D87-09D390621DFE}"/>
                </a:ext>
              </a:extLst>
            </p:cNvPr>
            <p:cNvGrpSpPr/>
            <p:nvPr/>
          </p:nvGrpSpPr>
          <p:grpSpPr>
            <a:xfrm>
              <a:off x="1794945" y="1624983"/>
              <a:ext cx="5600355" cy="2746990"/>
              <a:chOff x="1576332" y="1466602"/>
              <a:chExt cx="5600355" cy="2746990"/>
            </a:xfrm>
          </p:grpSpPr>
          <p:pic>
            <p:nvPicPr>
              <p:cNvPr id="9" name="Picture 8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3D1DF761-F15D-AB4C-8D66-92ED05745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6332" y="1466602"/>
                <a:ext cx="5600355" cy="2746990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074D6C-D9DF-E646-8811-77C3A8FCBB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9690" y="2878373"/>
                <a:ext cx="1582310" cy="45665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7023BE-6973-BF42-B61A-D5324721C0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08960" y="2878372"/>
                <a:ext cx="1693628" cy="48351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E0B2E7-B43E-544E-9EFE-09C92EFBFD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0522" y="2878372"/>
                <a:ext cx="1877833" cy="54068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040101F-963D-9540-943E-BA0828C901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1056" y="2878371"/>
                <a:ext cx="1953229" cy="60593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2765ED0-B3EA-D44E-ADD9-3229DB584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7166" y="2910625"/>
                <a:ext cx="1978980" cy="64832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F668E04-AAB1-1843-AC34-83FA86C202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43301" y="2956423"/>
                <a:ext cx="1950726" cy="680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E79C469-A6BA-2D41-8C57-6001E0C790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0798" y="2851514"/>
                <a:ext cx="1326872" cy="32206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5E8CAF5-4BE5-E04A-ABB6-19B5C52EE0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0798" y="2894381"/>
                <a:ext cx="1431584" cy="3817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8043605-586E-1B40-BC73-3175D86739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3853" y="2866957"/>
                <a:ext cx="1219382" cy="27743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19B21F4-CE70-AD46-A71C-C4AC6DDCC7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0321" y="2840097"/>
                <a:ext cx="1159394" cy="26660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305D930-5412-624D-9294-C38360B35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9740" y="3090842"/>
              <a:ext cx="1950726" cy="680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F2F8183-D785-A54C-8DC0-29E04D7A9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280" y="3052762"/>
              <a:ext cx="1947514" cy="6602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D53273-D072-994F-884E-123CBA119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810" y="3032410"/>
              <a:ext cx="1869649" cy="586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943F862-A186-4547-9D8D-D0F2F4CAC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7872" y="3032409"/>
              <a:ext cx="1742599" cy="5185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D35DD44-73EC-FF4F-A381-5D5C286AC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0635" y="3036751"/>
              <a:ext cx="1362205" cy="3580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3E7B7A7F-0331-3B4B-8161-7EA87B2F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71" y="2239023"/>
            <a:ext cx="5227440" cy="3662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72A8025-6724-F64E-8DC4-09FE00BD36DD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2020-11-27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77627-268F-FB4A-B218-ADA9660D5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3237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Deep Learning: MLP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189" indent="-457189" algn="l">
              <a:lnSpc>
                <a:spcPct val="150000"/>
              </a:lnSpc>
              <a:buAutoNum type="arabicPeriod"/>
            </a:pPr>
            <a:r>
              <a:rPr lang="ko-KR" altLang="en-US" sz="1867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리모델링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189" indent="-457189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메인 프레임 구축을 위한 </a:t>
            </a: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Pytorch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TensorFlow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및 비교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457189" indent="-457189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기존에 치매 진단 시 사용하지 않는 특징들 제거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457189" indent="-457189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wm-hypointensities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thalamus area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값들 제거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457189" indent="-457189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MinMaxScaler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사용하여 정규화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457189" indent="-457189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Input,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hidden,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output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레이어 총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레이어 모델로 디자인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457189" indent="-457189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Swish, Sigmoid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activation function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지정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457189" indent="-457189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Dropout probability = 0.2~0.5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범위 안에서 최적 값을 도출하는 알고리즘 구축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457189" indent="-457189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Learning rate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=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0.001~0.005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범위 안에서 최적 값을 도출하는 알고리즘 구축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457189" indent="-457189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Validation accuracy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최대화 하는 </a:t>
            </a: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EarlyStopping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알고리즘 사용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이때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patience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값을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10~15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조정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189" indent="-457189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DA7E1-987E-684D-9D2C-6AB140A129A7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2020-12-11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3CAEA-4144-6043-A7C6-E832BBE70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97505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Deep Learning: MLP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1054634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모델링 결과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33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Loss</a:t>
            </a:r>
            <a:r>
              <a:rPr lang="ko-KR" altLang="en-US" sz="1333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 </a:t>
            </a:r>
            <a:r>
              <a:rPr lang="en-US" altLang="ko-KR" sz="1333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accuracy </a:t>
            </a:r>
            <a:r>
              <a:rPr lang="ko-KR" altLang="en-US" sz="1333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개선됨</a:t>
            </a:r>
            <a:endParaRPr lang="en-US" altLang="ko-KR" sz="1333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8885B9-93B1-A147-A7AE-47F9E51A804A}"/>
              </a:ext>
            </a:extLst>
          </p:cNvPr>
          <p:cNvGrpSpPr/>
          <p:nvPr/>
        </p:nvGrpSpPr>
        <p:grpSpPr>
          <a:xfrm>
            <a:off x="396567" y="1874903"/>
            <a:ext cx="11762571" cy="4222692"/>
            <a:chOff x="297425" y="1406177"/>
            <a:chExt cx="8821928" cy="3167019"/>
          </a:xfrm>
        </p:grpSpPr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C67EBA0A-4D39-AA40-926B-F1FC51624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25" y="1547288"/>
              <a:ext cx="4034544" cy="3025908"/>
            </a:xfrm>
            <a:prstGeom prst="rect">
              <a:avLst/>
            </a:prstGeom>
          </p:spPr>
        </p:pic>
        <p:pic>
          <p:nvPicPr>
            <p:cNvPr id="9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9D3CC9E7-A182-CA46-911F-8C362407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2600" y="1478131"/>
              <a:ext cx="4126753" cy="309506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768689-9B82-584B-96F1-31BEDF27E3A8}"/>
                </a:ext>
              </a:extLst>
            </p:cNvPr>
            <p:cNvSpPr txBox="1"/>
            <p:nvPr/>
          </p:nvSpPr>
          <p:spPr>
            <a:xfrm>
              <a:off x="6131925" y="1406177"/>
              <a:ext cx="1848102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67" b="1" dirty="0"/>
                <a:t>노이즈 제거 및 모델 개선 후</a:t>
              </a:r>
              <a:endParaRPr lang="en-KR" sz="1467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A65716-7F92-CE41-890C-E218ABA2ABFD}"/>
                </a:ext>
              </a:extLst>
            </p:cNvPr>
            <p:cNvSpPr txBox="1"/>
            <p:nvPr/>
          </p:nvSpPr>
          <p:spPr>
            <a:xfrm>
              <a:off x="1390646" y="1428001"/>
              <a:ext cx="1848102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67" b="1" dirty="0"/>
                <a:t>노이즈 제거 및 모델 개선 전</a:t>
              </a:r>
              <a:endParaRPr lang="en-KR" sz="1467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D0406C9-025A-C341-B223-F10A9BE5E882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2020-12-11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4A49F-DA9E-7643-BD61-23AAAC8210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36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604557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Deep Learning: MLP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(3)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ROC-AUC</a:t>
            </a: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노이즈 제거 전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AUC ~= 0.7926</a:t>
            </a: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노이즈 제거 후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AUC ~= 0.9698</a:t>
            </a:r>
          </a:p>
          <a:p>
            <a:pPr algn="l">
              <a:lnSpc>
                <a:spcPct val="150000"/>
              </a:lnSpc>
            </a:pP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6B924B-803D-784B-883B-B97946FB1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32"/>
          <a:stretch/>
        </p:blipFill>
        <p:spPr>
          <a:xfrm>
            <a:off x="893562" y="4858374"/>
            <a:ext cx="4138015" cy="58506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A6AA66A8-5718-4F43-A545-9ADCF8EBB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739" y="2264737"/>
            <a:ext cx="3523663" cy="585060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8FF9581B-8905-7243-A624-98CAB86F3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898" y="4422074"/>
            <a:ext cx="3525983" cy="1539055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1E69AF2-2DAA-6049-B203-F5515037C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8442" y="4987565"/>
            <a:ext cx="2061935" cy="911740"/>
          </a:xfrm>
          <a:prstGeom prst="rect">
            <a:avLst/>
          </a:prstGeom>
        </p:spPr>
      </p:pic>
      <p:pic>
        <p:nvPicPr>
          <p:cNvPr id="14" name="Picture 1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F345BC97-1027-C24D-A721-489BBF83E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900" y="1949046"/>
            <a:ext cx="3666867" cy="1402037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72FBE091-F5C9-254A-8F2C-79A87CEBF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5547" y="2092855"/>
            <a:ext cx="2184400" cy="948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C6DC96-A3BB-C342-B678-5F0778A6FAE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2020-12-11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31CD5-30F6-2348-9728-C60CA79A3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830224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E8B060-F4E9-EA4E-BAF8-387EAB270127}"/>
              </a:ext>
            </a:extLst>
          </p:cNvPr>
          <p:cNvSpPr txBox="1"/>
          <p:nvPr/>
        </p:nvSpPr>
        <p:spPr>
          <a:xfrm>
            <a:off x="1038422" y="1197363"/>
            <a:ext cx="10115156" cy="259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AutoNum type="arabicPeriod"/>
            </a:pPr>
            <a:r>
              <a:rPr lang="ko-KR" altLang="en-US" sz="2133" dirty="0"/>
              <a:t>기존의 데이터 노이즈 분포가 높아 </a:t>
            </a:r>
            <a:r>
              <a:rPr lang="en-US" altLang="ko-KR" sz="2133" dirty="0" err="1"/>
              <a:t>FreeSurfer</a:t>
            </a:r>
            <a:r>
              <a:rPr lang="en-US" altLang="ko-KR" sz="2133" dirty="0"/>
              <a:t> (FS) </a:t>
            </a:r>
            <a:r>
              <a:rPr lang="ko-KR" altLang="en-US" sz="2133" dirty="0"/>
              <a:t>로 다시 </a:t>
            </a:r>
            <a:r>
              <a:rPr lang="en-US" altLang="ko-KR" sz="2133" dirty="0"/>
              <a:t>Segmentation</a:t>
            </a:r>
            <a:r>
              <a:rPr lang="ko-KR" altLang="en-US" sz="2133" dirty="0"/>
              <a:t> 진행</a:t>
            </a:r>
            <a:br>
              <a:rPr lang="en-US" altLang="ko-KR" sz="2133" dirty="0"/>
            </a:br>
            <a:r>
              <a:rPr lang="en-US" altLang="ko-KR" sz="2133" dirty="0">
                <a:sym typeface="Wingdings" pitchFamily="2" charset="2"/>
              </a:rPr>
              <a:t></a:t>
            </a:r>
            <a:r>
              <a:rPr lang="ko-KR" altLang="en-US" sz="2133" dirty="0">
                <a:sym typeface="Wingdings" pitchFamily="2" charset="2"/>
              </a:rPr>
              <a:t> </a:t>
            </a:r>
            <a:r>
              <a:rPr lang="ko-KR" altLang="en-US" sz="1400" dirty="0"/>
              <a:t>성모병원 측에서 받은 데이터가 </a:t>
            </a:r>
            <a:r>
              <a:rPr lang="en-US" altLang="ko-KR" sz="1400" dirty="0"/>
              <a:t>FS v6</a:t>
            </a:r>
            <a:r>
              <a:rPr lang="ko-KR" altLang="en-US" sz="1400" dirty="0"/>
              <a:t>로 진행 안된 것을 확인</a:t>
            </a:r>
            <a:endParaRPr lang="en-US" altLang="ko-KR" sz="1400" dirty="0"/>
          </a:p>
          <a:p>
            <a:pPr marL="457189" indent="-457189">
              <a:lnSpc>
                <a:spcPct val="150000"/>
              </a:lnSpc>
              <a:buAutoNum type="arabicPeriod"/>
            </a:pPr>
            <a:endParaRPr lang="en-US" altLang="ko-KR" sz="1400" dirty="0"/>
          </a:p>
          <a:p>
            <a:pPr marL="457189" indent="-457189">
              <a:lnSpc>
                <a:spcPct val="150000"/>
              </a:lnSpc>
              <a:buAutoNum type="arabicPeriod"/>
            </a:pPr>
            <a:r>
              <a:rPr lang="en-US" altLang="ko-KR" sz="2133" dirty="0"/>
              <a:t>2021</a:t>
            </a:r>
            <a:r>
              <a:rPr lang="ko-KR" altLang="en-US" sz="2133" dirty="0"/>
              <a:t>년 </a:t>
            </a:r>
            <a:r>
              <a:rPr lang="en-US" altLang="ko-KR" sz="2133" dirty="0"/>
              <a:t>1</a:t>
            </a:r>
            <a:r>
              <a:rPr lang="ko-KR" altLang="en-US" sz="2133" dirty="0"/>
              <a:t>월 </a:t>
            </a:r>
            <a:r>
              <a:rPr lang="en-US" altLang="ko-KR" sz="2133" dirty="0"/>
              <a:t>4</a:t>
            </a:r>
            <a:r>
              <a:rPr lang="ko-KR" altLang="en-US" sz="2133" dirty="0"/>
              <a:t>일 데이터 추가 완료 </a:t>
            </a:r>
            <a:r>
              <a:rPr lang="en-US" altLang="ko-KR" sz="2133" dirty="0"/>
              <a:t>(</a:t>
            </a:r>
            <a:r>
              <a:rPr lang="ko-KR" altLang="en-US" sz="2133" dirty="0"/>
              <a:t> 총 </a:t>
            </a:r>
            <a:r>
              <a:rPr lang="en-US" altLang="ko-KR" sz="2133" dirty="0"/>
              <a:t>2238</a:t>
            </a:r>
            <a:r>
              <a:rPr lang="ko-KR" altLang="en-US" sz="2133" dirty="0"/>
              <a:t> 개</a:t>
            </a:r>
            <a:r>
              <a:rPr lang="en-US" altLang="ko-KR" sz="2133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DD3F86F-7168-D245-9F0F-B410F345B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40978"/>
              </p:ext>
            </p:extLst>
          </p:nvPr>
        </p:nvGraphicFramePr>
        <p:xfrm>
          <a:off x="1387509" y="3076976"/>
          <a:ext cx="9416982" cy="2669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497">
                  <a:extLst>
                    <a:ext uri="{9D8B030D-6E8A-4147-A177-3AD203B41FA5}">
                      <a16:colId xmlns:a16="http://schemas.microsoft.com/office/drawing/2014/main" val="2940558897"/>
                    </a:ext>
                  </a:extLst>
                </a:gridCol>
                <a:gridCol w="1569497">
                  <a:extLst>
                    <a:ext uri="{9D8B030D-6E8A-4147-A177-3AD203B41FA5}">
                      <a16:colId xmlns:a16="http://schemas.microsoft.com/office/drawing/2014/main" val="832988543"/>
                    </a:ext>
                  </a:extLst>
                </a:gridCol>
                <a:gridCol w="1569497">
                  <a:extLst>
                    <a:ext uri="{9D8B030D-6E8A-4147-A177-3AD203B41FA5}">
                      <a16:colId xmlns:a16="http://schemas.microsoft.com/office/drawing/2014/main" val="1272802639"/>
                    </a:ext>
                  </a:extLst>
                </a:gridCol>
                <a:gridCol w="1569497">
                  <a:extLst>
                    <a:ext uri="{9D8B030D-6E8A-4147-A177-3AD203B41FA5}">
                      <a16:colId xmlns:a16="http://schemas.microsoft.com/office/drawing/2014/main" val="1540317312"/>
                    </a:ext>
                  </a:extLst>
                </a:gridCol>
                <a:gridCol w="1569497">
                  <a:extLst>
                    <a:ext uri="{9D8B030D-6E8A-4147-A177-3AD203B41FA5}">
                      <a16:colId xmlns:a16="http://schemas.microsoft.com/office/drawing/2014/main" val="1067633761"/>
                    </a:ext>
                  </a:extLst>
                </a:gridCol>
                <a:gridCol w="1569497">
                  <a:extLst>
                    <a:ext uri="{9D8B030D-6E8A-4147-A177-3AD203B41FA5}">
                      <a16:colId xmlns:a16="http://schemas.microsoft.com/office/drawing/2014/main" val="504913573"/>
                    </a:ext>
                  </a:extLst>
                </a:gridCol>
              </a:tblGrid>
              <a:tr h="507463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MCI (Early)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MCI (Late)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r>
                        <a:rPr lang="en-KR" dirty="0"/>
                        <a:t>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0452"/>
                  </a:ext>
                </a:extLst>
              </a:tr>
              <a:tr h="507463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기존 보유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35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12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48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30247"/>
                  </a:ext>
                </a:extLst>
              </a:tr>
              <a:tr h="507463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성모병원</a:t>
                      </a:r>
                      <a:r>
                        <a:rPr lang="en-US" altLang="ko-KR" dirty="0"/>
                        <a:t>(P1)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94434"/>
                  </a:ext>
                </a:extLst>
              </a:tr>
              <a:tr h="507463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서울대병원</a:t>
                      </a:r>
                      <a:r>
                        <a:rPr lang="en-US" altLang="ko-KR" dirty="0"/>
                        <a:t>(P3)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79660"/>
                  </a:ext>
                </a:extLst>
              </a:tr>
              <a:tr h="507463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*</a:t>
                      </a:r>
                      <a:r>
                        <a:rPr lang="en-US" dirty="0"/>
                        <a:t>Total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680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489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  <a:r>
                        <a:rPr lang="en-US" altLang="ko-KR" dirty="0"/>
                        <a:t>85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885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2238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784868"/>
                  </a:ext>
                </a:extLst>
              </a:tr>
            </a:tbl>
          </a:graphicData>
        </a:graphic>
      </p:graphicFrame>
      <p:sp>
        <p:nvSpPr>
          <p:cNvPr id="4" name="UNOMIC">
            <a:extLst>
              <a:ext uri="{FF2B5EF4-FFF2-40B4-BE49-F238E27FC236}">
                <a16:creationId xmlns:a16="http://schemas.microsoft.com/office/drawing/2014/main" id="{2825B0E5-70A1-4D4C-833D-DB832CC88909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1D6F9-CA82-014C-823B-F694CCAE829E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484BA-6BB4-F545-8B05-BFE32EA749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945165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3D0F5D6-EEB2-0C4D-8A8E-8633999EA7C6}"/>
              </a:ext>
            </a:extLst>
          </p:cNvPr>
          <p:cNvGraphicFramePr>
            <a:graphicFrameLocks noGrp="1"/>
          </p:cNvGraphicFramePr>
          <p:nvPr/>
        </p:nvGraphicFramePr>
        <p:xfrm>
          <a:off x="1120587" y="1933683"/>
          <a:ext cx="9950826" cy="2990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471">
                  <a:extLst>
                    <a:ext uri="{9D8B030D-6E8A-4147-A177-3AD203B41FA5}">
                      <a16:colId xmlns:a16="http://schemas.microsoft.com/office/drawing/2014/main" val="2636508517"/>
                    </a:ext>
                  </a:extLst>
                </a:gridCol>
                <a:gridCol w="1658471">
                  <a:extLst>
                    <a:ext uri="{9D8B030D-6E8A-4147-A177-3AD203B41FA5}">
                      <a16:colId xmlns:a16="http://schemas.microsoft.com/office/drawing/2014/main" val="3439110173"/>
                    </a:ext>
                  </a:extLst>
                </a:gridCol>
                <a:gridCol w="1658471">
                  <a:extLst>
                    <a:ext uri="{9D8B030D-6E8A-4147-A177-3AD203B41FA5}">
                      <a16:colId xmlns:a16="http://schemas.microsoft.com/office/drawing/2014/main" val="885189166"/>
                    </a:ext>
                  </a:extLst>
                </a:gridCol>
                <a:gridCol w="1658471">
                  <a:extLst>
                    <a:ext uri="{9D8B030D-6E8A-4147-A177-3AD203B41FA5}">
                      <a16:colId xmlns:a16="http://schemas.microsoft.com/office/drawing/2014/main" val="4100529002"/>
                    </a:ext>
                  </a:extLst>
                </a:gridCol>
                <a:gridCol w="1658471">
                  <a:extLst>
                    <a:ext uri="{9D8B030D-6E8A-4147-A177-3AD203B41FA5}">
                      <a16:colId xmlns:a16="http://schemas.microsoft.com/office/drawing/2014/main" val="3901128909"/>
                    </a:ext>
                  </a:extLst>
                </a:gridCol>
                <a:gridCol w="1658471">
                  <a:extLst>
                    <a:ext uri="{9D8B030D-6E8A-4147-A177-3AD203B41FA5}">
                      <a16:colId xmlns:a16="http://schemas.microsoft.com/office/drawing/2014/main" val="894009415"/>
                    </a:ext>
                  </a:extLst>
                </a:gridCol>
              </a:tblGrid>
              <a:tr h="498439">
                <a:tc gridSpan="6">
                  <a:txBody>
                    <a:bodyPr/>
                    <a:lstStyle/>
                    <a:p>
                      <a:pPr algn="ctr"/>
                      <a:r>
                        <a:rPr lang="en-KR" dirty="0"/>
                        <a:t>신경 심리 검사 </a:t>
                      </a:r>
                      <a:r>
                        <a:rPr lang="en-US" altLang="ko-KR" dirty="0"/>
                        <a:t>(CERAD)</a:t>
                      </a:r>
                      <a:r>
                        <a:rPr lang="en-KR" dirty="0"/>
                        <a:t> 데이터 확보 통계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920046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CN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M</a:t>
                      </a:r>
                      <a:r>
                        <a:rPr lang="en-KR" altLang="ko-KR" dirty="0"/>
                        <a:t>CI (early)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MCI (late)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03043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성모병원</a:t>
                      </a:r>
                      <a:r>
                        <a:rPr lang="en-US" altLang="ko-KR" dirty="0"/>
                        <a:t>(P1)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54283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서울대병원</a:t>
                      </a:r>
                      <a:r>
                        <a:rPr lang="en-US" altLang="ko-KR" dirty="0"/>
                        <a:t>(P3)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322177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-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-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76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19176"/>
                  </a:ext>
                </a:extLst>
              </a:tr>
              <a:tr h="498439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  <a:r>
                        <a:rPr lang="en-US" altLang="ko-KR" dirty="0"/>
                        <a:t>58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763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20</a:t>
                      </a:r>
                      <a:r>
                        <a:rPr lang="en-US" altLang="ko-KR" dirty="0"/>
                        <a:t>05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6648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57B1803-E818-FF47-A250-F162B9613639}"/>
              </a:ext>
            </a:extLst>
          </p:cNvPr>
          <p:cNvSpPr txBox="1"/>
          <p:nvPr/>
        </p:nvSpPr>
        <p:spPr>
          <a:xfrm>
            <a:off x="1038422" y="1197363"/>
            <a:ext cx="10115156" cy="128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dirty="0"/>
              <a:t>3. 2021</a:t>
            </a:r>
            <a:r>
              <a:rPr lang="ko-KR" altLang="en-US" sz="2133" dirty="0"/>
              <a:t>년 </a:t>
            </a:r>
            <a:r>
              <a:rPr lang="en-US" altLang="ko-KR" sz="2133" dirty="0"/>
              <a:t>1</a:t>
            </a:r>
            <a:r>
              <a:rPr lang="ko-KR" altLang="en-US" sz="2133" dirty="0"/>
              <a:t>월 </a:t>
            </a:r>
            <a:r>
              <a:rPr lang="en-US" altLang="ko-KR" sz="2133" dirty="0"/>
              <a:t>4</a:t>
            </a:r>
            <a:r>
              <a:rPr lang="ko-KR" altLang="en-US" sz="2133" dirty="0"/>
              <a:t>일 신경 심리 검사 데이터 추가 완료 </a:t>
            </a:r>
            <a:r>
              <a:rPr lang="en-US" altLang="ko-KR" sz="2133" dirty="0"/>
              <a:t>(</a:t>
            </a:r>
            <a:r>
              <a:rPr lang="ko-KR" altLang="en-US" sz="2133" dirty="0"/>
              <a:t> 총 </a:t>
            </a:r>
            <a:r>
              <a:rPr lang="en-US" altLang="ko-KR" sz="2133" dirty="0"/>
              <a:t>2005</a:t>
            </a:r>
            <a:r>
              <a:rPr lang="ko-KR" altLang="en-US" sz="2133" dirty="0"/>
              <a:t> 개</a:t>
            </a:r>
            <a:r>
              <a:rPr lang="en-US" altLang="ko-KR" sz="2133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4" name="UNOMIC">
            <a:extLst>
              <a:ext uri="{FF2B5EF4-FFF2-40B4-BE49-F238E27FC236}">
                <a16:creationId xmlns:a16="http://schemas.microsoft.com/office/drawing/2014/main" id="{74421391-DBA2-464A-80DF-F6089975C179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84118-5B20-2648-8496-DD033B3ED728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3D58-941F-9648-A5E8-66676FB844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39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9464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80F00-62E4-436E-9F3A-F83301A67703}"/>
              </a:ext>
            </a:extLst>
          </p:cNvPr>
          <p:cNvSpPr txBox="1"/>
          <p:nvPr/>
        </p:nvSpPr>
        <p:spPr>
          <a:xfrm>
            <a:off x="795076" y="253349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개발 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6ADF5C-F62A-440C-B22C-B1FF56805DAB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281999-9663-4346-A9CC-650D2BA375A3}"/>
              </a:ext>
            </a:extLst>
          </p:cNvPr>
          <p:cNvSpPr txBox="1">
            <a:spLocks/>
          </p:cNvSpPr>
          <p:nvPr/>
        </p:nvSpPr>
        <p:spPr>
          <a:xfrm>
            <a:off x="795076" y="909494"/>
            <a:ext cx="10472988" cy="50390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ko-KR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</a:t>
            </a:r>
            <a:endParaRPr lang="en-US" altLang="ko-KR" sz="1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sz="1400" dirty="0"/>
              <a:t>UNOMIC Nvidia DGX A100 Server</a:t>
            </a:r>
            <a:endParaRPr lang="en-KR" sz="1400" dirty="0"/>
          </a:p>
          <a:p>
            <a:pPr lvl="0">
              <a:lnSpc>
                <a:spcPct val="150000"/>
              </a:lnSpc>
            </a:pPr>
            <a:r>
              <a:rPr lang="en-US" sz="1400" dirty="0"/>
              <a:t>PC: MacBook Air (CPU: Intel® Core™ i5-5250U CPU @ 1.60GHz, RAM: 8GB</a:t>
            </a:r>
            <a:endParaRPr lang="en-KR" sz="1400" dirty="0"/>
          </a:p>
          <a:p>
            <a:pPr lvl="0">
              <a:lnSpc>
                <a:spcPct val="150000"/>
              </a:lnSpc>
            </a:pPr>
            <a:r>
              <a:rPr lang="ko-KR" altLang="en-US" sz="1400" dirty="0"/>
              <a:t>툴</a:t>
            </a:r>
            <a:r>
              <a:rPr lang="en-US" sz="1400" dirty="0"/>
              <a:t>: IntelliJ Ultimate 2020.1 DevCenter 1.6.0</a:t>
            </a:r>
            <a:endParaRPr lang="en-KR" sz="1400" dirty="0"/>
          </a:p>
          <a:p>
            <a:pPr lvl="0">
              <a:lnSpc>
                <a:spcPct val="150000"/>
              </a:lnSpc>
            </a:pPr>
            <a:r>
              <a:rPr lang="ko-KR" altLang="en-US" sz="1400" dirty="0"/>
              <a:t>데이터베이스</a:t>
            </a:r>
            <a:r>
              <a:rPr lang="en-US" sz="1400" dirty="0"/>
              <a:t>: Apache Cassandra 3.11.2</a:t>
            </a:r>
            <a:endParaRPr lang="en-KR" sz="1400" dirty="0"/>
          </a:p>
          <a:p>
            <a:pPr lvl="0">
              <a:lnSpc>
                <a:spcPct val="150000"/>
              </a:lnSpc>
            </a:pPr>
            <a:r>
              <a:rPr lang="ko-KR" altLang="en-US" sz="1400" dirty="0"/>
              <a:t>언어</a:t>
            </a:r>
            <a:r>
              <a:rPr lang="en-US" sz="1400" dirty="0"/>
              <a:t>: </a:t>
            </a:r>
            <a:r>
              <a:rPr lang="en-US" sz="1400" dirty="0" err="1"/>
              <a:t>Javascript</a:t>
            </a:r>
            <a:r>
              <a:rPr lang="en-US" sz="1400" dirty="0"/>
              <a:t> ES6, HTML5, Scala 2.11.11</a:t>
            </a:r>
            <a:endParaRPr lang="en-KR" sz="1400" dirty="0"/>
          </a:p>
          <a:p>
            <a:pPr lvl="0">
              <a:lnSpc>
                <a:spcPct val="150000"/>
              </a:lnSpc>
            </a:pPr>
            <a:r>
              <a:rPr lang="ko-KR" altLang="en-US" sz="1400" dirty="0"/>
              <a:t>라이브러리</a:t>
            </a:r>
            <a:r>
              <a:rPr lang="en-US" sz="1400" dirty="0"/>
              <a:t>: Bootstrap4, </a:t>
            </a:r>
            <a:r>
              <a:rPr lang="en-US" sz="1400" dirty="0" err="1"/>
              <a:t>Datatables</a:t>
            </a:r>
            <a:r>
              <a:rPr lang="en-US" sz="1400" dirty="0"/>
              <a:t> 1.10.23, </a:t>
            </a:r>
            <a:r>
              <a:rPr lang="en-US" sz="1400" dirty="0" err="1"/>
              <a:t>Dropzone</a:t>
            </a:r>
            <a:r>
              <a:rPr lang="en-US" sz="1400" dirty="0"/>
              <a:t> 5.7.0 </a:t>
            </a:r>
            <a:r>
              <a:rPr lang="en-US" sz="1400" dirty="0" err="1"/>
              <a:t>JQuery</a:t>
            </a:r>
            <a:r>
              <a:rPr lang="en-US" sz="1400" dirty="0"/>
              <a:t> 2.2.0, </a:t>
            </a:r>
            <a:br>
              <a:rPr lang="en-US" sz="1400" dirty="0"/>
            </a:br>
            <a:r>
              <a:rPr lang="en-US" sz="1400" dirty="0" err="1"/>
              <a:t>JQueryUI</a:t>
            </a:r>
            <a:r>
              <a:rPr lang="en-US" sz="1400" dirty="0"/>
              <a:t> 1.12.1, </a:t>
            </a:r>
            <a:r>
              <a:rPr lang="en-US" sz="1400" dirty="0" err="1"/>
              <a:t>Hightcharts</a:t>
            </a:r>
            <a:r>
              <a:rPr lang="en-US" sz="1400" dirty="0"/>
              <a:t> 8.1.2, </a:t>
            </a:r>
            <a:r>
              <a:rPr lang="en-US" sz="1400" dirty="0" err="1"/>
              <a:t>fontawesome</a:t>
            </a:r>
            <a:r>
              <a:rPr lang="en-US" sz="1400" dirty="0"/>
              <a:t> 5.15.1</a:t>
            </a:r>
          </a:p>
          <a:p>
            <a:pPr lvl="0" algn="l"/>
            <a:endParaRPr lang="en-US" sz="1400" dirty="0"/>
          </a:p>
          <a:p>
            <a:pPr algn="l"/>
            <a:endParaRPr lang="en-US" altLang="ko-KR" sz="1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/>
            <a:r>
              <a:rPr lang="en-US" altLang="ko-KR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AI </a:t>
            </a:r>
            <a:r>
              <a:rPr lang="ko-KR" altLang="en-US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</a:t>
            </a:r>
            <a:endParaRPr lang="en-US" altLang="ko-KR" sz="1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sz="1400" dirty="0"/>
              <a:t>Python </a:t>
            </a:r>
            <a:r>
              <a:rPr lang="ko-KR" altLang="en-US" sz="1400" dirty="0"/>
              <a:t>버전 </a:t>
            </a:r>
            <a:r>
              <a:rPr lang="en-US" sz="1400" dirty="0"/>
              <a:t>3.8.0 </a:t>
            </a:r>
            <a:r>
              <a:rPr lang="ko-KR" altLang="en-US" sz="1400" dirty="0"/>
              <a:t>이상</a:t>
            </a:r>
            <a:endParaRPr lang="en-KR" sz="1400" dirty="0"/>
          </a:p>
          <a:p>
            <a:pPr lvl="0">
              <a:lnSpc>
                <a:spcPct val="150000"/>
              </a:lnSpc>
            </a:pPr>
            <a:r>
              <a:rPr lang="ko-KR" altLang="en-US" sz="1400" dirty="0"/>
              <a:t>기본 라이브러리</a:t>
            </a:r>
            <a:r>
              <a:rPr lang="en-US" sz="1400" dirty="0"/>
              <a:t>: Pandas, </a:t>
            </a:r>
            <a:r>
              <a:rPr lang="en-US" sz="1400" dirty="0" err="1"/>
              <a:t>Numpy</a:t>
            </a:r>
            <a:r>
              <a:rPr lang="en-US" sz="1400" dirty="0"/>
              <a:t>, </a:t>
            </a:r>
            <a:r>
              <a:rPr lang="en-US" sz="1400" dirty="0" err="1"/>
              <a:t>Scipy</a:t>
            </a:r>
            <a:r>
              <a:rPr lang="en-US" sz="1400" dirty="0"/>
              <a:t>, Matplotlib</a:t>
            </a:r>
            <a:endParaRPr lang="en-KR" sz="1400" dirty="0"/>
          </a:p>
          <a:p>
            <a:pPr lvl="0">
              <a:lnSpc>
                <a:spcPct val="150000"/>
              </a:lnSpc>
            </a:pPr>
            <a:r>
              <a:rPr lang="en-US" sz="1400" dirty="0"/>
              <a:t>TensorFlow </a:t>
            </a:r>
            <a:r>
              <a:rPr lang="ko-KR" altLang="en-US" sz="1400" dirty="0"/>
              <a:t>라이브러리 버전 </a:t>
            </a:r>
            <a:r>
              <a:rPr lang="en-US" sz="1400" dirty="0"/>
              <a:t>2.3.0</a:t>
            </a:r>
            <a:endParaRPr lang="en-KR" sz="1400" dirty="0"/>
          </a:p>
          <a:p>
            <a:pPr lvl="0">
              <a:lnSpc>
                <a:spcPct val="150000"/>
              </a:lnSpc>
            </a:pPr>
            <a:r>
              <a:rPr lang="en-US" sz="1400" dirty="0"/>
              <a:t>Scikit-Learn </a:t>
            </a:r>
            <a:r>
              <a:rPr lang="ko-KR" altLang="en-US" sz="1400" dirty="0"/>
              <a:t>라이브러리 버전 </a:t>
            </a:r>
            <a:r>
              <a:rPr lang="en-US" sz="1400" dirty="0"/>
              <a:t>0.23.2</a:t>
            </a:r>
            <a:endParaRPr lang="en-KR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Pickle </a:t>
            </a:r>
            <a:r>
              <a:rPr lang="ko-KR" altLang="en-US" sz="1400" dirty="0"/>
              <a:t>라이브러리 버전 </a:t>
            </a:r>
            <a:r>
              <a:rPr lang="en-US" sz="1400" dirty="0"/>
              <a:t>1.0.2</a:t>
            </a:r>
            <a:r>
              <a:rPr lang="en-KR" sz="1400" dirty="0"/>
              <a:t> </a:t>
            </a:r>
            <a:endParaRPr lang="en-US" sz="1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 algn="l"/>
            <a:endParaRPr lang="en-KR" sz="1400" dirty="0"/>
          </a:p>
          <a:p>
            <a:pPr algn="l">
              <a:lnSpc>
                <a:spcPct val="200000"/>
              </a:lnSpc>
            </a:pPr>
            <a:endParaRPr lang="en-US" altLang="ko-KR" sz="1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UNOMIC">
            <a:extLst>
              <a:ext uri="{FF2B5EF4-FFF2-40B4-BE49-F238E27FC236}">
                <a16:creationId xmlns:a16="http://schemas.microsoft.com/office/drawing/2014/main" id="{6F567087-A301-427F-A419-8250AE76E854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92932-2742-5047-B024-C610D6CD9C25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4410-69BF-EF48-824F-C2D7EF714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70559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5A9E6D8-1FC9-4747-B1C6-F3B874DA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18" y="1416281"/>
            <a:ext cx="4228773" cy="3171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37D05D9-EF26-D740-AE37-509AB1E7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51" y="4925264"/>
            <a:ext cx="3659706" cy="64322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4B3B8CE-9FE2-D04A-BD67-814868F9F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783" y="1416280"/>
            <a:ext cx="4382099" cy="3171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9E422F-5729-1749-9281-F25547FF7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992" y="4925264"/>
            <a:ext cx="4075858" cy="643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50CFA5-DAE4-F445-B200-AFBF54ABE61B}"/>
              </a:ext>
            </a:extLst>
          </p:cNvPr>
          <p:cNvSpPr txBox="1"/>
          <p:nvPr/>
        </p:nvSpPr>
        <p:spPr>
          <a:xfrm>
            <a:off x="621742" y="832616"/>
            <a:ext cx="48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기존 데이터를 이용한 모델</a:t>
            </a:r>
            <a:r>
              <a:rPr lang="en-US" altLang="ko-KR" dirty="0"/>
              <a:t>: CN vs AD (100</a:t>
            </a:r>
            <a:r>
              <a:rPr lang="ko-KR" altLang="en-US" dirty="0"/>
              <a:t> </a:t>
            </a:r>
            <a:r>
              <a:rPr lang="en-US" altLang="ko-KR" dirty="0"/>
              <a:t>/ 94)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D1330-9010-784F-A70A-6BD382FB9686}"/>
              </a:ext>
            </a:extLst>
          </p:cNvPr>
          <p:cNvSpPr txBox="1"/>
          <p:nvPr/>
        </p:nvSpPr>
        <p:spPr>
          <a:xfrm>
            <a:off x="6347659" y="832616"/>
            <a:ext cx="556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기존 </a:t>
            </a:r>
            <a:r>
              <a:rPr lang="en-US" altLang="ko-KR" dirty="0"/>
              <a:t>+ P1 + P3</a:t>
            </a:r>
            <a:r>
              <a:rPr lang="en-KR" dirty="0"/>
              <a:t> 데이터를 합친 모델</a:t>
            </a:r>
            <a:r>
              <a:rPr lang="en-US" altLang="ko-KR" dirty="0"/>
              <a:t>: CN vs AD (581/ 440)</a:t>
            </a:r>
            <a:endParaRPr lang="en-KR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9FEF866-1E3A-FE48-8243-E7135F713C5F}"/>
              </a:ext>
            </a:extLst>
          </p:cNvPr>
          <p:cNvSpPr/>
          <p:nvPr/>
        </p:nvSpPr>
        <p:spPr>
          <a:xfrm>
            <a:off x="5540188" y="2538805"/>
            <a:ext cx="1032734" cy="89019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F339A-8676-544B-B0DB-8A46EFB0D0C4}"/>
              </a:ext>
            </a:extLst>
          </p:cNvPr>
          <p:cNvSpPr txBox="1"/>
          <p:nvPr/>
        </p:nvSpPr>
        <p:spPr>
          <a:xfrm>
            <a:off x="8224883" y="6437713"/>
            <a:ext cx="3950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CERAD </a:t>
            </a:r>
            <a:r>
              <a:rPr lang="ko-KR" altLang="en-US" sz="1600" dirty="0"/>
              <a:t>점수</a:t>
            </a:r>
            <a:r>
              <a:rPr lang="en-US" altLang="ko-KR" sz="1600" dirty="0"/>
              <a:t> </a:t>
            </a:r>
            <a:r>
              <a:rPr lang="ko-KR" altLang="en-US" sz="1600" dirty="0"/>
              <a:t>및 나이</a:t>
            </a:r>
            <a:r>
              <a:rPr lang="en-US" altLang="ko-KR" sz="1600" dirty="0"/>
              <a:t>, </a:t>
            </a:r>
            <a:r>
              <a:rPr lang="ko-KR" altLang="en-US" sz="1600" dirty="0"/>
              <a:t>교육수준</a:t>
            </a:r>
            <a:r>
              <a:rPr lang="en-US" altLang="ko-KR" sz="1600" dirty="0"/>
              <a:t>, </a:t>
            </a:r>
            <a:r>
              <a:rPr lang="ko-KR" altLang="en-US" sz="1600" dirty="0"/>
              <a:t>성별 제외</a:t>
            </a:r>
            <a:endParaRPr lang="en-KR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A21638-FE63-644B-8C87-1F488C4872D6}"/>
              </a:ext>
            </a:extLst>
          </p:cNvPr>
          <p:cNvSpPr/>
          <p:nvPr/>
        </p:nvSpPr>
        <p:spPr>
          <a:xfrm>
            <a:off x="4613979" y="5376268"/>
            <a:ext cx="2726389" cy="4202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데이터 노이즈 의심</a:t>
            </a:r>
            <a:endParaRPr lang="en-KR"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B0535F-A611-9E48-B3B3-1CF88E8632E9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977175" y="4274359"/>
            <a:ext cx="0" cy="3135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FFBD22-0837-1B42-B587-E7E274535F63}"/>
              </a:ext>
            </a:extLst>
          </p:cNvPr>
          <p:cNvSpPr txBox="1"/>
          <p:nvPr/>
        </p:nvSpPr>
        <p:spPr>
          <a:xfrm>
            <a:off x="5281311" y="3628028"/>
            <a:ext cx="1391728" cy="64633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정확도 </a:t>
            </a:r>
            <a:r>
              <a:rPr lang="ko-KR" altLang="en-US" dirty="0"/>
              <a:t>하락</a:t>
            </a:r>
            <a:br>
              <a:rPr lang="en-US" altLang="ko-KR" dirty="0"/>
            </a:br>
            <a:r>
              <a:rPr lang="en-US" altLang="ko-KR" dirty="0"/>
              <a:t>Loss </a:t>
            </a:r>
            <a:r>
              <a:rPr lang="ko-KR" altLang="en-US" dirty="0"/>
              <a:t>증가</a:t>
            </a:r>
            <a:endParaRPr lang="en-KR" dirty="0"/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39788C7F-90A6-AE40-8788-2BB9FAB365F4}"/>
              </a:ext>
            </a:extLst>
          </p:cNvPr>
          <p:cNvSpPr/>
          <p:nvPr/>
        </p:nvSpPr>
        <p:spPr>
          <a:xfrm>
            <a:off x="3120002" y="1504848"/>
            <a:ext cx="1291611" cy="369332"/>
          </a:xfrm>
          <a:prstGeom prst="frame">
            <a:avLst>
              <a:gd name="adj1" fmla="val 3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6D210271-EA43-7D45-9AB2-90E08C7883B6}"/>
              </a:ext>
            </a:extLst>
          </p:cNvPr>
          <p:cNvSpPr/>
          <p:nvPr/>
        </p:nvSpPr>
        <p:spPr>
          <a:xfrm>
            <a:off x="9130921" y="1501044"/>
            <a:ext cx="1291611" cy="369332"/>
          </a:xfrm>
          <a:prstGeom prst="frame">
            <a:avLst>
              <a:gd name="adj1" fmla="val 39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CE8E9C-47E0-3E4E-A3F8-1B6CB25DDA64}"/>
              </a:ext>
            </a:extLst>
          </p:cNvPr>
          <p:cNvCxnSpPr>
            <a:stCxn id="27" idx="2"/>
            <a:endCxn id="24" idx="1"/>
          </p:cNvCxnSpPr>
          <p:nvPr/>
        </p:nvCxnSpPr>
        <p:spPr>
          <a:xfrm>
            <a:off x="3765808" y="1874180"/>
            <a:ext cx="1515503" cy="207701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F9D27F-157E-D54A-B2EC-93EEB950045C}"/>
              </a:ext>
            </a:extLst>
          </p:cNvPr>
          <p:cNvCxnSpPr>
            <a:cxnSpLocks/>
            <a:stCxn id="28" idx="2"/>
            <a:endCxn id="24" idx="3"/>
          </p:cNvCxnSpPr>
          <p:nvPr/>
        </p:nvCxnSpPr>
        <p:spPr>
          <a:xfrm flipH="1">
            <a:off x="6673039" y="1870376"/>
            <a:ext cx="3103688" cy="208081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5B08DA-B909-C14E-A7F0-9986CDB6613B}"/>
              </a:ext>
            </a:extLst>
          </p:cNvPr>
          <p:cNvSpPr txBox="1"/>
          <p:nvPr/>
        </p:nvSpPr>
        <p:spPr>
          <a:xfrm>
            <a:off x="4893383" y="4619622"/>
            <a:ext cx="21723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KR" sz="1200" dirty="0"/>
              <a:t>데이터 갯수 증가 감안</a:t>
            </a:r>
            <a:r>
              <a:rPr lang="ko-KR" altLang="en-US" sz="1200" dirty="0"/>
              <a:t> 하여도</a:t>
            </a:r>
            <a:br>
              <a:rPr lang="en-US" altLang="ko-KR" sz="1200" dirty="0"/>
            </a:br>
            <a:r>
              <a:rPr lang="ko-KR" altLang="en-US" sz="1200" dirty="0"/>
              <a:t>증감 폭이 다소 큼</a:t>
            </a:r>
            <a:endParaRPr lang="en-KR" sz="12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BFD20E-3866-194C-8EE4-DFEAE2FC31E0}"/>
              </a:ext>
            </a:extLst>
          </p:cNvPr>
          <p:cNvCxnSpPr>
            <a:cxnSpLocks/>
            <a:stCxn id="36" idx="2"/>
            <a:endCxn id="14" idx="0"/>
          </p:cNvCxnSpPr>
          <p:nvPr/>
        </p:nvCxnSpPr>
        <p:spPr>
          <a:xfrm flipH="1">
            <a:off x="5977174" y="5081287"/>
            <a:ext cx="2404" cy="2949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EF3326-CF7A-F04F-811C-71207EA6414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A5AD8-C76A-5B44-9200-06B1FF3B3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34358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6352D6-472E-694A-BEBE-AC596A818B41}"/>
              </a:ext>
            </a:extLst>
          </p:cNvPr>
          <p:cNvSpPr txBox="1">
            <a:spLocks/>
          </p:cNvSpPr>
          <p:nvPr/>
        </p:nvSpPr>
        <p:spPr>
          <a:xfrm>
            <a:off x="803125" y="472531"/>
            <a:ext cx="10585748" cy="520526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600" b="1" dirty="0">
                <a:ea typeface="12롯데마트드림Medium" panose="02020603020101020101" pitchFamily="18" charset="-127"/>
              </a:rPr>
              <a:t>노이즈 관련 가정</a:t>
            </a:r>
            <a:endParaRPr lang="en-US" altLang="ko-KR" sz="3600" b="1" dirty="0"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100" b="1" dirty="0">
              <a:latin typeface="+mn-lt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dirty="0">
                <a:latin typeface="+mn-lt"/>
                <a:ea typeface="12롯데마트드림Medium" panose="02020603020101020101" pitchFamily="18" charset="-127"/>
              </a:rPr>
              <a:t>P1,</a:t>
            </a:r>
            <a:r>
              <a:rPr lang="ko-KR" altLang="en-US" sz="2400" b="1" dirty="0">
                <a:latin typeface="+mn-lt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latin typeface="+mn-lt"/>
                <a:ea typeface="12롯데마트드림Medium" panose="02020603020101020101" pitchFamily="18" charset="-127"/>
              </a:rPr>
              <a:t>P3 </a:t>
            </a:r>
            <a:r>
              <a:rPr lang="ko-KR" altLang="en-US" sz="2400" b="1" dirty="0">
                <a:latin typeface="+mn-lt"/>
                <a:ea typeface="12롯데마트드림Medium" panose="02020603020101020101" pitchFamily="18" charset="-127"/>
              </a:rPr>
              <a:t>데이터의 각 진단</a:t>
            </a:r>
            <a:r>
              <a:rPr lang="en-US" altLang="ko-KR" sz="2400" b="1" dirty="0">
                <a:latin typeface="+mn-lt"/>
                <a:ea typeface="12롯데마트드림Medium" panose="02020603020101020101" pitchFamily="18" charset="-127"/>
              </a:rPr>
              <a:t>(CN, MCI,</a:t>
            </a:r>
            <a:r>
              <a:rPr lang="ko-KR" altLang="en-US" sz="2400" b="1" dirty="0">
                <a:latin typeface="+mn-lt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latin typeface="+mn-lt"/>
                <a:ea typeface="12롯데마트드림Medium" panose="02020603020101020101" pitchFamily="18" charset="-127"/>
              </a:rPr>
              <a:t>AD)</a:t>
            </a:r>
            <a:r>
              <a:rPr lang="ko-KR" altLang="en-US" sz="2400" b="1" dirty="0">
                <a:latin typeface="+mn-lt"/>
                <a:ea typeface="12롯데마트드림Medium" panose="02020603020101020101" pitchFamily="18" charset="-127"/>
              </a:rPr>
              <a:t> 별 특징 데이터 분포 차이가 </a:t>
            </a:r>
            <a:br>
              <a:rPr lang="en-US" altLang="ko-KR" sz="2400" b="1" dirty="0">
                <a:latin typeface="+mn-lt"/>
                <a:ea typeface="12롯데마트드림Medium" panose="02020603020101020101" pitchFamily="18" charset="-127"/>
              </a:rPr>
            </a:br>
            <a:r>
              <a:rPr lang="ko-KR" altLang="en-US" sz="2400" b="1" dirty="0">
                <a:latin typeface="+mn-lt"/>
                <a:ea typeface="12롯데마트드림Medium" panose="02020603020101020101" pitchFamily="18" charset="-127"/>
              </a:rPr>
              <a:t>기존 데이터 분류 결과 별 데이터 분포 차이에 비해 </a:t>
            </a:r>
            <a:br>
              <a:rPr lang="en-US" altLang="ko-KR" sz="2400" b="1" dirty="0">
                <a:latin typeface="+mn-lt"/>
                <a:ea typeface="12롯데마트드림Medium" panose="02020603020101020101" pitchFamily="18" charset="-127"/>
              </a:rPr>
            </a:br>
            <a:r>
              <a:rPr lang="ko-KR" altLang="en-US" sz="2400" b="1" dirty="0">
                <a:latin typeface="+mn-lt"/>
                <a:ea typeface="12롯데마트드림Medium" panose="02020603020101020101" pitchFamily="18" charset="-127"/>
              </a:rPr>
              <a:t>확연하게 구분 되지 않아</a:t>
            </a:r>
            <a:r>
              <a:rPr lang="en-US" altLang="ko-KR" sz="2400" b="1" dirty="0">
                <a:latin typeface="+mn-lt"/>
                <a:ea typeface="12롯데마트드림Medium" panose="02020603020101020101" pitchFamily="18" charset="-127"/>
              </a:rPr>
              <a:t>,</a:t>
            </a:r>
            <a:r>
              <a:rPr lang="ko-KR" altLang="en-US" sz="2400" b="1" dirty="0">
                <a:latin typeface="+mn-lt"/>
                <a:ea typeface="12롯데마트드림Medium" panose="02020603020101020101" pitchFamily="18" charset="-127"/>
              </a:rPr>
              <a:t> 만족할 만한 정확도와 </a:t>
            </a:r>
            <a:r>
              <a:rPr lang="en-US" altLang="ko-KR" sz="2400" b="1" dirty="0">
                <a:latin typeface="+mn-lt"/>
                <a:ea typeface="12롯데마트드림Medium" panose="02020603020101020101" pitchFamily="18" charset="-127"/>
              </a:rPr>
              <a:t>AUC, Loss </a:t>
            </a:r>
            <a:r>
              <a:rPr lang="ko-KR" altLang="en-US" sz="2400" b="1" dirty="0">
                <a:latin typeface="+mn-lt"/>
                <a:ea typeface="12롯데마트드림Medium" panose="02020603020101020101" pitchFamily="18" charset="-127"/>
              </a:rPr>
              <a:t>수치 기대가 어렵다</a:t>
            </a:r>
            <a:r>
              <a:rPr lang="en-US" altLang="ko-KR" sz="2400" b="1" dirty="0">
                <a:latin typeface="+mn-lt"/>
                <a:ea typeface="12롯데마트드림Medium" panose="02020603020101020101" pitchFamily="18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lt"/>
                <a:ea typeface="12롯데마트드림Medium" panose="02020603020101020101" pitchFamily="18" charset="-127"/>
              </a:rPr>
              <a:t>Example:</a:t>
            </a:r>
          </a:p>
        </p:txBody>
      </p:sp>
      <p:pic>
        <p:nvPicPr>
          <p:cNvPr id="1026" name="Picture 2" descr="Convolution of Distributions – MATLAB Recipes for Earth Sciences">
            <a:extLst>
              <a:ext uri="{FF2B5EF4-FFF2-40B4-BE49-F238E27FC236}">
                <a16:creationId xmlns:a16="http://schemas.microsoft.com/office/drawing/2014/main" id="{B5B17DC6-DF1B-3C40-ABE9-5CB34355D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8"/>
          <a:stretch/>
        </p:blipFill>
        <p:spPr bwMode="auto">
          <a:xfrm>
            <a:off x="370541" y="3981691"/>
            <a:ext cx="5124824" cy="261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volution of Distributions – MATLAB Recipes for Earth Sciences">
            <a:extLst>
              <a:ext uri="{FF2B5EF4-FFF2-40B4-BE49-F238E27FC236}">
                <a16:creationId xmlns:a16="http://schemas.microsoft.com/office/drawing/2014/main" id="{7A003C9F-523D-664C-9A51-4B15FDFFE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8"/>
          <a:stretch/>
        </p:blipFill>
        <p:spPr bwMode="auto">
          <a:xfrm>
            <a:off x="6527365" y="3981691"/>
            <a:ext cx="5124825" cy="26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DFDC58-C0A0-974C-9437-B405A10163D7}"/>
              </a:ext>
            </a:extLst>
          </p:cNvPr>
          <p:cNvSpPr txBox="1"/>
          <p:nvPr/>
        </p:nvSpPr>
        <p:spPr>
          <a:xfrm>
            <a:off x="5800163" y="4944207"/>
            <a:ext cx="591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vs</a:t>
            </a:r>
            <a:endParaRPr lang="en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FD274-FCEC-E84D-8607-8F692921CFCE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A1C89-2DA1-B745-9665-777A793E0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66078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00A8FB2-A479-6E48-9889-6A2CDA48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30" y="1347121"/>
            <a:ext cx="4672275" cy="3504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06D16DB9-3847-0742-A348-8DC1119B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2" y="5127631"/>
            <a:ext cx="4347115" cy="68917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EE5F9CE-EA2E-D542-81C8-429B7E507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315" y="1340076"/>
            <a:ext cx="4681669" cy="3511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EA5ACB9-0369-5840-9821-18DD7CA41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797" y="5127630"/>
            <a:ext cx="4278097" cy="689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4DF2F-1D1E-FB4F-BEB4-531A5919EA6C}"/>
              </a:ext>
            </a:extLst>
          </p:cNvPr>
          <p:cNvSpPr txBox="1"/>
          <p:nvPr/>
        </p:nvSpPr>
        <p:spPr>
          <a:xfrm>
            <a:off x="928125" y="863773"/>
            <a:ext cx="447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P3 데이터 이용한 모델</a:t>
            </a:r>
            <a:r>
              <a:rPr lang="en-US" altLang="ko-KR" dirty="0"/>
              <a:t>: CN vs AD (356 / 243)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8D417-6330-B345-BCD0-78BC89DE8270}"/>
              </a:ext>
            </a:extLst>
          </p:cNvPr>
          <p:cNvSpPr txBox="1"/>
          <p:nvPr/>
        </p:nvSpPr>
        <p:spPr>
          <a:xfrm>
            <a:off x="6838305" y="863773"/>
            <a:ext cx="447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P1 데이터 이용한 모델</a:t>
            </a:r>
            <a:r>
              <a:rPr lang="en-US" altLang="ko-KR" dirty="0"/>
              <a:t>: CN vs AD (289 / 206)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5F17E-42C6-034F-BD30-8F3A588E8B6D}"/>
              </a:ext>
            </a:extLst>
          </p:cNvPr>
          <p:cNvSpPr txBox="1"/>
          <p:nvPr/>
        </p:nvSpPr>
        <p:spPr>
          <a:xfrm>
            <a:off x="8224883" y="6437713"/>
            <a:ext cx="3950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CERAD </a:t>
            </a:r>
            <a:r>
              <a:rPr lang="ko-KR" altLang="en-US" sz="1600" dirty="0"/>
              <a:t>점수</a:t>
            </a:r>
            <a:r>
              <a:rPr lang="en-US" altLang="ko-KR" sz="1600" dirty="0"/>
              <a:t> </a:t>
            </a:r>
            <a:r>
              <a:rPr lang="ko-KR" altLang="en-US" sz="1600" dirty="0"/>
              <a:t>및 나이</a:t>
            </a:r>
            <a:r>
              <a:rPr lang="en-US" altLang="ko-KR" sz="1600" dirty="0"/>
              <a:t>, </a:t>
            </a:r>
            <a:r>
              <a:rPr lang="ko-KR" altLang="en-US" sz="1600" dirty="0"/>
              <a:t>교육수준</a:t>
            </a:r>
            <a:r>
              <a:rPr lang="en-US" altLang="ko-KR" sz="1600" dirty="0"/>
              <a:t>, </a:t>
            </a:r>
            <a:r>
              <a:rPr lang="ko-KR" altLang="en-US" sz="1600" dirty="0"/>
              <a:t>성별 제외</a:t>
            </a:r>
            <a:endParaRPr lang="en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6F936-660C-B843-903D-6C5AECDE14D5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14828A-54B4-654F-ADC3-A1DB0685C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88195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품질 테스트 </a:t>
            </a:r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 분포 차이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5F7CF68-076D-2640-A47C-157258E0E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"/>
          <a:stretch/>
        </p:blipFill>
        <p:spPr>
          <a:xfrm>
            <a:off x="1960023" y="1445740"/>
            <a:ext cx="8600302" cy="48505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3288D0-2D04-354B-B013-281A651B405F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02D2D-DD49-AB4F-B56D-CA181BFC3D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90434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품질 테스트 </a:t>
            </a:r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(2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 분포 예시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기관 통합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33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아래 그래프는 총 분포의 </a:t>
            </a:r>
            <a:r>
              <a:rPr lang="en-US" altLang="ko-KR" sz="1333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60%</a:t>
            </a:r>
            <a:r>
              <a:rPr lang="ko-KR" altLang="en-US" sz="1333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이상을 설명할 수 있도록 동일한 조건하에 임의로 데이터 특징 선택 후</a:t>
            </a:r>
            <a:r>
              <a:rPr lang="en-US" altLang="ko-KR" sz="1333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333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시각화 됨</a:t>
            </a:r>
            <a:r>
              <a:rPr lang="en-US" altLang="ko-KR" sz="1333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E63313-BFB0-7940-A36E-BDF774C98B20}"/>
              </a:ext>
            </a:extLst>
          </p:cNvPr>
          <p:cNvGrpSpPr/>
          <p:nvPr/>
        </p:nvGrpSpPr>
        <p:grpSpPr>
          <a:xfrm>
            <a:off x="1507836" y="1956532"/>
            <a:ext cx="9504676" cy="4573106"/>
            <a:chOff x="450052" y="283268"/>
            <a:chExt cx="11002508" cy="6566461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9FB7447F-0A07-D645-820A-BD4D41A0F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2794" y="283268"/>
              <a:ext cx="3804472" cy="24360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 descr="Chart, scatter chart&#10;&#10;Description automatically generated">
              <a:extLst>
                <a:ext uri="{FF2B5EF4-FFF2-40B4-BE49-F238E27FC236}">
                  <a16:creationId xmlns:a16="http://schemas.microsoft.com/office/drawing/2014/main" id="{24DF6F20-9D62-3C43-BA87-E7BEEC04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52" y="3596404"/>
              <a:ext cx="4106832" cy="28362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426D6917-0470-B842-A1E9-D40E761FE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4142" y="3551413"/>
              <a:ext cx="4078418" cy="29261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04829B-F6AD-3741-B156-58B45BC437AA}"/>
                </a:ext>
              </a:extLst>
            </p:cNvPr>
            <p:cNvSpPr txBox="1"/>
            <p:nvPr/>
          </p:nvSpPr>
          <p:spPr>
            <a:xfrm>
              <a:off x="5131151" y="2701537"/>
              <a:ext cx="1407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3D PCA (</a:t>
              </a:r>
              <a:r>
                <a:rPr lang="en-US" altLang="ko-KR" sz="1400" dirty="0"/>
                <a:t>P1 + P3)</a:t>
              </a:r>
              <a:endParaRPr lang="en-KR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0A7FB2-D5F8-A344-BA62-E699E3B064A4}"/>
                </a:ext>
              </a:extLst>
            </p:cNvPr>
            <p:cNvSpPr txBox="1"/>
            <p:nvPr/>
          </p:nvSpPr>
          <p:spPr>
            <a:xfrm>
              <a:off x="1956683" y="6477594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3D PCA (</a:t>
              </a:r>
              <a:r>
                <a:rPr lang="en-US" altLang="ko-KR" sz="1400" dirty="0"/>
                <a:t>P3)</a:t>
              </a:r>
              <a:endParaRPr lang="en-KR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0D11FD-7884-7D4D-A290-652745659135}"/>
                </a:ext>
              </a:extLst>
            </p:cNvPr>
            <p:cNvSpPr txBox="1"/>
            <p:nvPr/>
          </p:nvSpPr>
          <p:spPr>
            <a:xfrm>
              <a:off x="8886604" y="6541952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3D PCA (</a:t>
              </a:r>
              <a:r>
                <a:rPr lang="en-US" altLang="ko-KR" sz="1400" dirty="0"/>
                <a:t>P1)</a:t>
              </a:r>
              <a:endParaRPr lang="en-KR" sz="14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CB953DF-7143-004B-9A04-8FB2100B620F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2503468" y="2719333"/>
              <a:ext cx="2314391" cy="877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A83ACC-7C02-394E-A457-5DD52428876A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6758609" y="2719333"/>
              <a:ext cx="2654742" cy="83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817C5C-05E6-184E-B965-F741F4E022F2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0C43C-942B-754A-8EFC-C37744A51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466773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4D9FD7-4367-3241-B4C1-23B961B1D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22"/>
          <a:stretch/>
        </p:blipFill>
        <p:spPr>
          <a:xfrm>
            <a:off x="174929" y="1806453"/>
            <a:ext cx="3793896" cy="300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96A533-B3C8-2849-A968-62570E50519E}"/>
              </a:ext>
            </a:extLst>
          </p:cNvPr>
          <p:cNvSpPr txBox="1"/>
          <p:nvPr/>
        </p:nvSpPr>
        <p:spPr>
          <a:xfrm>
            <a:off x="174929" y="127221"/>
            <a:ext cx="556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P1 데이터셋 각 </a:t>
            </a:r>
            <a:r>
              <a:rPr lang="ko-KR" altLang="en-US" b="1" dirty="0"/>
              <a:t>진단</a:t>
            </a:r>
            <a:r>
              <a:rPr lang="en-KR" b="1" dirty="0"/>
              <a:t> 별 데이터 분포 분석 </a:t>
            </a:r>
            <a:r>
              <a:rPr lang="en-US" altLang="ko-KR" b="1" dirty="0"/>
              <a:t>(raw </a:t>
            </a:r>
            <a:r>
              <a:rPr lang="ko-KR" altLang="en-US" b="1" dirty="0"/>
              <a:t>데이터</a:t>
            </a:r>
            <a:r>
              <a:rPr lang="en-US" altLang="ko-KR" b="1" dirty="0"/>
              <a:t>)</a:t>
            </a:r>
            <a:endParaRPr lang="en-KR" b="1" dirty="0"/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368D402-8A9A-074E-8798-D2179A570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58" y="1806453"/>
            <a:ext cx="4057821" cy="3001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991C7-52D8-3B4B-8EEA-068C4FE7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512" y="1806453"/>
            <a:ext cx="4012757" cy="3009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8AC3C-6EA2-CC48-9171-6B9324C47C78}"/>
              </a:ext>
            </a:extLst>
          </p:cNvPr>
          <p:cNvSpPr txBox="1"/>
          <p:nvPr/>
        </p:nvSpPr>
        <p:spPr>
          <a:xfrm>
            <a:off x="1368511" y="1366982"/>
            <a:ext cx="14067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정상 vs 치매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6F291-9007-FB4D-84A1-DD0D7499FDF4}"/>
              </a:ext>
            </a:extLst>
          </p:cNvPr>
          <p:cNvSpPr txBox="1"/>
          <p:nvPr/>
        </p:nvSpPr>
        <p:spPr>
          <a:xfrm>
            <a:off x="5176228" y="1366982"/>
            <a:ext cx="18395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정상 vs early MCI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4179C-7BF6-0847-B658-3612DE357056}"/>
              </a:ext>
            </a:extLst>
          </p:cNvPr>
          <p:cNvSpPr txBox="1"/>
          <p:nvPr/>
        </p:nvSpPr>
        <p:spPr>
          <a:xfrm>
            <a:off x="9257128" y="1366982"/>
            <a:ext cx="17275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정상 vs late MCI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D08A7E-A543-E948-A79A-5ADDAE8F015D}"/>
              </a:ext>
            </a:extLst>
          </p:cNvPr>
          <p:cNvSpPr txBox="1"/>
          <p:nvPr/>
        </p:nvSpPr>
        <p:spPr>
          <a:xfrm>
            <a:off x="3080761" y="5380262"/>
            <a:ext cx="5921814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dirty="0"/>
              <a:t>정상 데이터와 다른 데이터들 사이에 뚜렷한 차이가 없음</a:t>
            </a:r>
            <a:r>
              <a:rPr lang="en-US" altLang="ko-KR" dirty="0"/>
              <a:t>.</a:t>
            </a:r>
            <a:endParaRPr lang="en-KR" dirty="0">
              <a:highlight>
                <a:srgbClr val="FF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06D46-C6EC-0440-A8A0-F902CC76DD8B}"/>
              </a:ext>
            </a:extLst>
          </p:cNvPr>
          <p:cNvSpPr/>
          <p:nvPr/>
        </p:nvSpPr>
        <p:spPr>
          <a:xfrm>
            <a:off x="6862618" y="6454340"/>
            <a:ext cx="4993221" cy="3020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600" dirty="0"/>
              <a:t>T-value : </a:t>
            </a:r>
            <a:r>
              <a:rPr lang="en-US" altLang="ko-KR" sz="1600" dirty="0"/>
              <a:t>0</a:t>
            </a:r>
            <a:r>
              <a:rPr lang="ko-KR" altLang="en-US" sz="1600" dirty="0"/>
              <a:t>에 가까울 수록 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(sample1) == 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(sample2)</a:t>
            </a:r>
            <a:endParaRPr lang="en-KR" sz="1600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3E8F618-7237-8346-86B4-1223041134EE}"/>
              </a:ext>
            </a:extLst>
          </p:cNvPr>
          <p:cNvSpPr/>
          <p:nvPr/>
        </p:nvSpPr>
        <p:spPr>
          <a:xfrm>
            <a:off x="3066184" y="2246244"/>
            <a:ext cx="902641" cy="205431"/>
          </a:xfrm>
          <a:prstGeom prst="frame">
            <a:avLst>
              <a:gd name="adj1" fmla="val 43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61A6623-9498-C84F-A5F1-78EF29F86DA3}"/>
              </a:ext>
            </a:extLst>
          </p:cNvPr>
          <p:cNvSpPr/>
          <p:nvPr/>
        </p:nvSpPr>
        <p:spPr>
          <a:xfrm>
            <a:off x="3019676" y="4406326"/>
            <a:ext cx="902641" cy="205431"/>
          </a:xfrm>
          <a:prstGeom prst="frame">
            <a:avLst>
              <a:gd name="adj1" fmla="val 43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79EBFF96-0411-A44B-B523-4E218A1DBE3D}"/>
              </a:ext>
            </a:extLst>
          </p:cNvPr>
          <p:cNvSpPr/>
          <p:nvPr/>
        </p:nvSpPr>
        <p:spPr>
          <a:xfrm>
            <a:off x="7189904" y="2246244"/>
            <a:ext cx="902641" cy="205431"/>
          </a:xfrm>
          <a:prstGeom prst="frame">
            <a:avLst>
              <a:gd name="adj1" fmla="val 43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0E9C3BE4-4628-964F-A8AA-B11BD6A381F0}"/>
              </a:ext>
            </a:extLst>
          </p:cNvPr>
          <p:cNvSpPr/>
          <p:nvPr/>
        </p:nvSpPr>
        <p:spPr>
          <a:xfrm>
            <a:off x="7178921" y="4406326"/>
            <a:ext cx="902641" cy="205431"/>
          </a:xfrm>
          <a:prstGeom prst="frame">
            <a:avLst>
              <a:gd name="adj1" fmla="val 43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EF7CF339-6B88-CC43-910B-E12F60D09E28}"/>
              </a:ext>
            </a:extLst>
          </p:cNvPr>
          <p:cNvSpPr/>
          <p:nvPr/>
        </p:nvSpPr>
        <p:spPr>
          <a:xfrm>
            <a:off x="11211049" y="2314661"/>
            <a:ext cx="902641" cy="205431"/>
          </a:xfrm>
          <a:prstGeom prst="frame">
            <a:avLst>
              <a:gd name="adj1" fmla="val 43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FE49736D-8A35-DE4F-A6CD-7D8ED882D34C}"/>
              </a:ext>
            </a:extLst>
          </p:cNvPr>
          <p:cNvSpPr/>
          <p:nvPr/>
        </p:nvSpPr>
        <p:spPr>
          <a:xfrm>
            <a:off x="11224152" y="4474743"/>
            <a:ext cx="902641" cy="205431"/>
          </a:xfrm>
          <a:prstGeom prst="frame">
            <a:avLst>
              <a:gd name="adj1" fmla="val 43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E1AC14-4EE3-BE42-B59A-23A7B51584A1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D52F6-46FB-6A43-BBF6-C8427E2689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235308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98242D6-7A4D-904C-BE51-A9FD6A7A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54" y="1518620"/>
            <a:ext cx="4923660" cy="3820759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75557CB-C2B5-3C47-BE6E-055DA68D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16" y="1529723"/>
            <a:ext cx="4669817" cy="3820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24B1CE-0ABD-DB47-A856-C224A129AC3C}"/>
              </a:ext>
            </a:extLst>
          </p:cNvPr>
          <p:cNvSpPr txBox="1"/>
          <p:nvPr/>
        </p:nvSpPr>
        <p:spPr>
          <a:xfrm>
            <a:off x="2421413" y="1029535"/>
            <a:ext cx="18395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치매 vs early MCI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35C73-6A8C-584B-8857-F71283E530AD}"/>
              </a:ext>
            </a:extLst>
          </p:cNvPr>
          <p:cNvSpPr txBox="1"/>
          <p:nvPr/>
        </p:nvSpPr>
        <p:spPr>
          <a:xfrm>
            <a:off x="8043063" y="1029535"/>
            <a:ext cx="17275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치매 vs </a:t>
            </a:r>
            <a:r>
              <a:rPr lang="en-US" altLang="ko-KR" dirty="0"/>
              <a:t>late</a:t>
            </a:r>
            <a:r>
              <a:rPr lang="en-KR" dirty="0"/>
              <a:t> MCI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2AE2F-4178-1640-90DA-A6F77DE653B5}"/>
              </a:ext>
            </a:extLst>
          </p:cNvPr>
          <p:cNvSpPr txBox="1"/>
          <p:nvPr/>
        </p:nvSpPr>
        <p:spPr>
          <a:xfrm>
            <a:off x="3135093" y="5643799"/>
            <a:ext cx="592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치매 데이터와 다른 데이터들 사이에 뚜렷한 차이가 없음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016486-089E-B84B-B08B-FF0EEC2CFC01}"/>
              </a:ext>
            </a:extLst>
          </p:cNvPr>
          <p:cNvSpPr/>
          <p:nvPr/>
        </p:nvSpPr>
        <p:spPr>
          <a:xfrm>
            <a:off x="6862618" y="6454340"/>
            <a:ext cx="4993221" cy="3020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600" dirty="0"/>
              <a:t>T-value : </a:t>
            </a:r>
            <a:r>
              <a:rPr lang="en-US" altLang="ko-KR" sz="1600" dirty="0"/>
              <a:t>0</a:t>
            </a:r>
            <a:r>
              <a:rPr lang="ko-KR" altLang="en-US" sz="1600" dirty="0"/>
              <a:t>에 가까울 수록 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(sample1) == 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(sample2)</a:t>
            </a:r>
            <a:endParaRPr lang="en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CE311-6A0B-6041-884B-78B4F0EAA1C1}"/>
              </a:ext>
            </a:extLst>
          </p:cNvPr>
          <p:cNvSpPr txBox="1"/>
          <p:nvPr/>
        </p:nvSpPr>
        <p:spPr>
          <a:xfrm>
            <a:off x="174929" y="127221"/>
            <a:ext cx="556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P1 데이터셋 각 </a:t>
            </a:r>
            <a:r>
              <a:rPr lang="ko-KR" altLang="en-US" b="1" dirty="0"/>
              <a:t>진단</a:t>
            </a:r>
            <a:r>
              <a:rPr lang="en-KR" b="1" dirty="0"/>
              <a:t> 별 데이터 분포 분석 </a:t>
            </a:r>
            <a:r>
              <a:rPr lang="en-US" altLang="ko-KR" b="1" dirty="0"/>
              <a:t>(raw </a:t>
            </a:r>
            <a:r>
              <a:rPr lang="ko-KR" altLang="en-US" b="1" dirty="0"/>
              <a:t>데이터</a:t>
            </a:r>
            <a:r>
              <a:rPr lang="en-US" altLang="ko-KR" b="1" dirty="0"/>
              <a:t>)</a:t>
            </a:r>
            <a:endParaRPr lang="en-KR" b="1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D590E30-7208-AE47-8518-6F2DCE82FAAA}"/>
              </a:ext>
            </a:extLst>
          </p:cNvPr>
          <p:cNvSpPr/>
          <p:nvPr/>
        </p:nvSpPr>
        <p:spPr>
          <a:xfrm>
            <a:off x="4832977" y="2097157"/>
            <a:ext cx="970037" cy="327991"/>
          </a:xfrm>
          <a:prstGeom prst="frame">
            <a:avLst>
              <a:gd name="adj1" fmla="val 43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8AE65B9C-84C0-C340-A894-6EDF1E915025}"/>
              </a:ext>
            </a:extLst>
          </p:cNvPr>
          <p:cNvSpPr/>
          <p:nvPr/>
        </p:nvSpPr>
        <p:spPr>
          <a:xfrm>
            <a:off x="4832977" y="4874599"/>
            <a:ext cx="902641" cy="327991"/>
          </a:xfrm>
          <a:prstGeom prst="frame">
            <a:avLst>
              <a:gd name="adj1" fmla="val 43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BD89D367-AF80-0F45-A0E9-F3D75B1D5749}"/>
              </a:ext>
            </a:extLst>
          </p:cNvPr>
          <p:cNvSpPr/>
          <p:nvPr/>
        </p:nvSpPr>
        <p:spPr>
          <a:xfrm>
            <a:off x="10212418" y="2179961"/>
            <a:ext cx="902641" cy="205431"/>
          </a:xfrm>
          <a:prstGeom prst="frame">
            <a:avLst>
              <a:gd name="adj1" fmla="val 43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5C18852-A1E2-604D-ACCE-2919BABA79AA}"/>
              </a:ext>
            </a:extLst>
          </p:cNvPr>
          <p:cNvSpPr/>
          <p:nvPr/>
        </p:nvSpPr>
        <p:spPr>
          <a:xfrm>
            <a:off x="10212418" y="4874599"/>
            <a:ext cx="902641" cy="205431"/>
          </a:xfrm>
          <a:prstGeom prst="frame">
            <a:avLst>
              <a:gd name="adj1" fmla="val 43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87CF72-26F0-0F45-B32F-33645BEA85BD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35CD8-70BA-3646-B7E7-6A47AAD605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46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2312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6A533-B3C8-2849-A968-62570E50519E}"/>
              </a:ext>
            </a:extLst>
          </p:cNvPr>
          <p:cNvSpPr txBox="1"/>
          <p:nvPr/>
        </p:nvSpPr>
        <p:spPr>
          <a:xfrm>
            <a:off x="174929" y="127221"/>
            <a:ext cx="556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P3 데이터셋 각 </a:t>
            </a:r>
            <a:r>
              <a:rPr lang="ko-KR" altLang="en-US" b="1" dirty="0"/>
              <a:t>진단</a:t>
            </a:r>
            <a:r>
              <a:rPr lang="en-KR" b="1" dirty="0"/>
              <a:t> 별 데이터 분포 분석 </a:t>
            </a:r>
            <a:r>
              <a:rPr lang="en-US" altLang="ko-KR" b="1" dirty="0"/>
              <a:t>(raw </a:t>
            </a:r>
            <a:r>
              <a:rPr lang="ko-KR" altLang="en-US" b="1" dirty="0"/>
              <a:t>데이터</a:t>
            </a:r>
            <a:r>
              <a:rPr lang="en-US" altLang="ko-KR" b="1" dirty="0"/>
              <a:t>)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8AC3C-6EA2-CC48-9171-6B9324C47C78}"/>
              </a:ext>
            </a:extLst>
          </p:cNvPr>
          <p:cNvSpPr txBox="1"/>
          <p:nvPr/>
        </p:nvSpPr>
        <p:spPr>
          <a:xfrm>
            <a:off x="1368511" y="1366982"/>
            <a:ext cx="14067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정상 vs 치매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6F291-9007-FB4D-84A1-DD0D7499FDF4}"/>
              </a:ext>
            </a:extLst>
          </p:cNvPr>
          <p:cNvSpPr txBox="1"/>
          <p:nvPr/>
        </p:nvSpPr>
        <p:spPr>
          <a:xfrm>
            <a:off x="5176228" y="1366982"/>
            <a:ext cx="18395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정상 vs early MCI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4179C-7BF6-0847-B658-3612DE357056}"/>
              </a:ext>
            </a:extLst>
          </p:cNvPr>
          <p:cNvSpPr txBox="1"/>
          <p:nvPr/>
        </p:nvSpPr>
        <p:spPr>
          <a:xfrm>
            <a:off x="9257128" y="1366982"/>
            <a:ext cx="17275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정상 vs late MCI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D08A7E-A543-E948-A79A-5ADDAE8F015D}"/>
              </a:ext>
            </a:extLst>
          </p:cNvPr>
          <p:cNvSpPr txBox="1"/>
          <p:nvPr/>
        </p:nvSpPr>
        <p:spPr>
          <a:xfrm>
            <a:off x="3108642" y="5603347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정상 데이터와 다른 데이터들 사이에 비교적 큰 차이 확인</a:t>
            </a:r>
            <a:r>
              <a:rPr lang="en-US" altLang="ko-KR" dirty="0"/>
              <a:t>.</a:t>
            </a:r>
            <a:endParaRPr lang="en-KR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F6F2460-DB6B-6448-AD00-C6635E1D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9" y="1826037"/>
            <a:ext cx="3870276" cy="32956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7341DC-2DD8-C94F-9B02-A4834432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34" y="1826037"/>
            <a:ext cx="3907214" cy="329565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ADAE1BB-3C30-E34D-B372-7F999447A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567" y="1817831"/>
            <a:ext cx="3742123" cy="33038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72AF50-F3F1-8E46-96A5-C759398F608F}"/>
              </a:ext>
            </a:extLst>
          </p:cNvPr>
          <p:cNvSpPr/>
          <p:nvPr/>
        </p:nvSpPr>
        <p:spPr>
          <a:xfrm>
            <a:off x="6862618" y="6454340"/>
            <a:ext cx="4993221" cy="3020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600" dirty="0"/>
              <a:t>T-value : </a:t>
            </a:r>
            <a:r>
              <a:rPr lang="en-US" altLang="ko-KR" sz="1600" dirty="0"/>
              <a:t>0</a:t>
            </a:r>
            <a:r>
              <a:rPr lang="ko-KR" altLang="en-US" sz="1600" dirty="0"/>
              <a:t>에 가까울 수록 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(sample1) == 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(sample2)</a:t>
            </a:r>
            <a:endParaRPr lang="en-KR" sz="1600" dirty="0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F161B60-2241-EA40-A149-F425DABC4DEC}"/>
              </a:ext>
            </a:extLst>
          </p:cNvPr>
          <p:cNvSpPr/>
          <p:nvPr/>
        </p:nvSpPr>
        <p:spPr>
          <a:xfrm>
            <a:off x="3108642" y="2315818"/>
            <a:ext cx="902641" cy="1196549"/>
          </a:xfrm>
          <a:prstGeom prst="frame">
            <a:avLst>
              <a:gd name="adj1" fmla="val 43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DE13C963-4A95-0647-810C-114E57F83A54}"/>
              </a:ext>
            </a:extLst>
          </p:cNvPr>
          <p:cNvSpPr/>
          <p:nvPr/>
        </p:nvSpPr>
        <p:spPr>
          <a:xfrm>
            <a:off x="3088658" y="3690215"/>
            <a:ext cx="902641" cy="1196548"/>
          </a:xfrm>
          <a:prstGeom prst="frame">
            <a:avLst>
              <a:gd name="adj1" fmla="val 43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AB5F1B27-F862-F742-A29A-1BFAC6F36955}"/>
              </a:ext>
            </a:extLst>
          </p:cNvPr>
          <p:cNvSpPr/>
          <p:nvPr/>
        </p:nvSpPr>
        <p:spPr>
          <a:xfrm>
            <a:off x="7134407" y="3975651"/>
            <a:ext cx="902641" cy="1007615"/>
          </a:xfrm>
          <a:prstGeom prst="frame">
            <a:avLst>
              <a:gd name="adj1" fmla="val 43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3F2A496D-EE93-1541-9B67-11B96DE1DEEB}"/>
              </a:ext>
            </a:extLst>
          </p:cNvPr>
          <p:cNvSpPr/>
          <p:nvPr/>
        </p:nvSpPr>
        <p:spPr>
          <a:xfrm>
            <a:off x="11041621" y="2315818"/>
            <a:ext cx="902641" cy="1196549"/>
          </a:xfrm>
          <a:prstGeom prst="frame">
            <a:avLst>
              <a:gd name="adj1" fmla="val 43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D2F64817-4B78-EE4B-AACA-60533B0AAD7E}"/>
              </a:ext>
            </a:extLst>
          </p:cNvPr>
          <p:cNvSpPr/>
          <p:nvPr/>
        </p:nvSpPr>
        <p:spPr>
          <a:xfrm>
            <a:off x="11061222" y="4214191"/>
            <a:ext cx="902641" cy="769076"/>
          </a:xfrm>
          <a:prstGeom prst="frame">
            <a:avLst>
              <a:gd name="adj1" fmla="val 43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06F24-3974-914C-88C3-63B582A5B72F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4C223-D3D1-6C42-B9A3-9FF5B4E9F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106264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924B1CE-0ABD-DB47-A856-C224A129AC3C}"/>
              </a:ext>
            </a:extLst>
          </p:cNvPr>
          <p:cNvSpPr txBox="1"/>
          <p:nvPr/>
        </p:nvSpPr>
        <p:spPr>
          <a:xfrm>
            <a:off x="2421413" y="1029535"/>
            <a:ext cx="18395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치매 vs early MCI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35C73-6A8C-584B-8857-F71283E530AD}"/>
              </a:ext>
            </a:extLst>
          </p:cNvPr>
          <p:cNvSpPr txBox="1"/>
          <p:nvPr/>
        </p:nvSpPr>
        <p:spPr>
          <a:xfrm>
            <a:off x="8043063" y="1029535"/>
            <a:ext cx="17275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dirty="0"/>
              <a:t>치매 vs </a:t>
            </a:r>
            <a:r>
              <a:rPr lang="en-US" altLang="ko-KR" dirty="0"/>
              <a:t>late</a:t>
            </a:r>
            <a:r>
              <a:rPr lang="en-KR" dirty="0"/>
              <a:t> MCI</a:t>
            </a:r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8FD0BF4-0E09-8942-907B-64225E368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747" y="1560606"/>
            <a:ext cx="4151842" cy="3517281"/>
          </a:xfrm>
          <a:prstGeom prst="rect">
            <a:avLst/>
          </a:prstGeom>
        </p:spPr>
      </p:pic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10CBE88-3048-3D4D-9F35-1773218FB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10" y="1560607"/>
            <a:ext cx="3999345" cy="35172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8B3111-DA5F-BA4A-B41F-06B55864D4BA}"/>
              </a:ext>
            </a:extLst>
          </p:cNvPr>
          <p:cNvSpPr txBox="1"/>
          <p:nvPr/>
        </p:nvSpPr>
        <p:spPr>
          <a:xfrm>
            <a:off x="3108643" y="5643799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치매 데이터와 다른 데이터들 사이에 비교적 큰 차이 확인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9791F3-DB11-6A4B-8AAC-4D6A6F689A21}"/>
              </a:ext>
            </a:extLst>
          </p:cNvPr>
          <p:cNvSpPr/>
          <p:nvPr/>
        </p:nvSpPr>
        <p:spPr>
          <a:xfrm>
            <a:off x="6862618" y="6454340"/>
            <a:ext cx="4993221" cy="3020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600" dirty="0"/>
              <a:t>T-value : </a:t>
            </a:r>
            <a:r>
              <a:rPr lang="en-US" altLang="ko-KR" sz="1600" dirty="0"/>
              <a:t>0</a:t>
            </a:r>
            <a:r>
              <a:rPr lang="ko-KR" altLang="en-US" sz="1600" dirty="0"/>
              <a:t>에 가까울 수록 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(sample1) == </a:t>
            </a:r>
            <a:r>
              <a:rPr lang="en-US" altLang="ko-KR" sz="1600" dirty="0" err="1"/>
              <a:t>Dist</a:t>
            </a:r>
            <a:r>
              <a:rPr lang="en-US" altLang="ko-KR" sz="1600" dirty="0"/>
              <a:t>(sample2)</a:t>
            </a:r>
            <a:endParaRPr lang="en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7696DF-E62D-2C4D-ACEC-5EAB818AA1A2}"/>
              </a:ext>
            </a:extLst>
          </p:cNvPr>
          <p:cNvSpPr txBox="1"/>
          <p:nvPr/>
        </p:nvSpPr>
        <p:spPr>
          <a:xfrm>
            <a:off x="174929" y="127221"/>
            <a:ext cx="556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P3 데이터셋 각 </a:t>
            </a:r>
            <a:r>
              <a:rPr lang="ko-KR" altLang="en-US" b="1" dirty="0"/>
              <a:t>진단</a:t>
            </a:r>
            <a:r>
              <a:rPr lang="en-KR" b="1" dirty="0"/>
              <a:t> 별 데이터 분포 분석 </a:t>
            </a:r>
            <a:r>
              <a:rPr lang="en-US" altLang="ko-KR" b="1" dirty="0"/>
              <a:t>(raw </a:t>
            </a:r>
            <a:r>
              <a:rPr lang="ko-KR" altLang="en-US" b="1" dirty="0"/>
              <a:t>데이터</a:t>
            </a:r>
            <a:r>
              <a:rPr lang="en-US" altLang="ko-KR" b="1" dirty="0"/>
              <a:t>)</a:t>
            </a:r>
            <a:endParaRPr lang="en-KR" b="1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D231A7D0-D206-9A4E-99B8-D699CFF4A431}"/>
              </a:ext>
            </a:extLst>
          </p:cNvPr>
          <p:cNvSpPr/>
          <p:nvPr/>
        </p:nvSpPr>
        <p:spPr>
          <a:xfrm>
            <a:off x="4420614" y="2097158"/>
            <a:ext cx="902641" cy="264380"/>
          </a:xfrm>
          <a:prstGeom prst="frame">
            <a:avLst>
              <a:gd name="adj1" fmla="val 43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D6A6BF08-2ACF-EC4F-876C-69166E8FAE58}"/>
              </a:ext>
            </a:extLst>
          </p:cNvPr>
          <p:cNvSpPr/>
          <p:nvPr/>
        </p:nvSpPr>
        <p:spPr>
          <a:xfrm>
            <a:off x="4420614" y="3547732"/>
            <a:ext cx="902641" cy="1392016"/>
          </a:xfrm>
          <a:prstGeom prst="frame">
            <a:avLst>
              <a:gd name="adj1" fmla="val 43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89D1925-2359-EE47-9B6F-AA0CD23F6676}"/>
              </a:ext>
            </a:extLst>
          </p:cNvPr>
          <p:cNvSpPr/>
          <p:nvPr/>
        </p:nvSpPr>
        <p:spPr>
          <a:xfrm>
            <a:off x="10117948" y="3547732"/>
            <a:ext cx="902641" cy="1392016"/>
          </a:xfrm>
          <a:prstGeom prst="frame">
            <a:avLst>
              <a:gd name="adj1" fmla="val 43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BF4BF-08BE-8C43-B4FC-1964C850631B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C3A65-60B1-AC47-A81E-D99F2A7D8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75931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품질 테스트 </a:t>
            </a:r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(3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가정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데이터의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출저인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서울성모병원과 분당 서울대학교 병원의 데이터 생성 구간 중 데이터가 오염됨을 가정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b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MRI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데이터를 처리하는 기계의 차이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::: ex) Siemens vs Phillips</a:t>
            </a:r>
            <a:b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의사진단코드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(y)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의사 주관적 관점의 차이</a:t>
            </a:r>
            <a:b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성모병원 측 데이터의 </a:t>
            </a: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FreeSurfer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툴을 이용한 처리시 오류 발생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방안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데이터를 합치기 전 </a:t>
            </a: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MinMaxScaler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StandardScaler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각 병원 별 데이터에 적용시켜 미리 스케일링을 진행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AD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 분포가 비교적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CN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 분포보다 왼쪽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오른쪽에 위치할 것을 가정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T-statistic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이용한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 selection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시도 및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scaler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적용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Y (</a:t>
            </a:r>
            <a:r>
              <a:rPr lang="ko-KR" altLang="en-US" sz="1600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진단</a:t>
            </a:r>
            <a:r>
              <a:rPr lang="en-US" altLang="ko-KR" sz="1600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  <a:r>
              <a:rPr lang="ko-KR" altLang="en-US" sz="1600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기존 </a:t>
            </a:r>
            <a:r>
              <a:rPr lang="ko-KR" altLang="en-US" sz="1600" dirty="0" err="1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진단코드가</a:t>
            </a:r>
            <a:r>
              <a:rPr lang="ko-KR" altLang="en-US" sz="1600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아닌 </a:t>
            </a:r>
            <a:r>
              <a:rPr lang="en-US" altLang="ko-KR" sz="1600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CDR SOB</a:t>
            </a:r>
            <a:r>
              <a:rPr lang="ko-KR" altLang="en-US" sz="1600" dirty="0" err="1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600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사용하여 진행</a:t>
            </a:r>
            <a:endParaRPr lang="en-US" altLang="ko-KR" sz="1600" dirty="0">
              <a:highlight>
                <a:srgbClr val="FFFF00"/>
              </a:highligh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AF99-E063-5742-B732-C6C5FE672CC0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1F8D8-2B76-7048-9398-703A0356BA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49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12065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80F00-62E4-436E-9F3A-F83301A67703}"/>
              </a:ext>
            </a:extLst>
          </p:cNvPr>
          <p:cNvSpPr txBox="1"/>
          <p:nvPr/>
        </p:nvSpPr>
        <p:spPr>
          <a:xfrm>
            <a:off x="795076" y="253349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&amp;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모델 선정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6ADF5C-F62A-440C-B22C-B1FF56805DAB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281999-9663-4346-A9CC-650D2BA375A3}"/>
              </a:ext>
            </a:extLst>
          </p:cNvPr>
          <p:cNvSpPr txBox="1">
            <a:spLocks/>
          </p:cNvSpPr>
          <p:nvPr/>
        </p:nvSpPr>
        <p:spPr>
          <a:xfrm>
            <a:off x="890338" y="1162045"/>
            <a:ext cx="10472988" cy="50390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선정</a:t>
            </a:r>
            <a:endParaRPr lang="en-US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MRI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(X)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aseg.vol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lh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(rh).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aparc.area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lh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(rh).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aparc.vol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lh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(rh).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aparc.thickness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lh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(rh).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aparc.meancurv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5">
              <a:lnSpc>
                <a:spcPct val="150000"/>
              </a:lnSpc>
            </a:pP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	      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총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9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 테이블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치매 진단에 불필요한 컬럼 및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total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컬럼 제거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임상 데이터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(X)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만나이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성별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교육수준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진단코드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New_dx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 marL="304792" indent="-30479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예측할 데이터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(Y)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진단 코드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(binary classification)</a:t>
            </a:r>
          </a:p>
          <a:p>
            <a:pPr algn="l">
              <a:lnSpc>
                <a:spcPct val="100000"/>
              </a:lnSpc>
            </a:pPr>
            <a:endParaRPr lang="en-US" altLang="ko-KR" sz="1467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1467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선정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기존의 </a:t>
            </a:r>
            <a:r>
              <a:rPr lang="en-US" altLang="ko-KR" sz="1600" dirty="0"/>
              <a:t>340</a:t>
            </a:r>
            <a:r>
              <a:rPr lang="ko-KR" altLang="en-US" sz="1600" dirty="0"/>
              <a:t>개의 특징들 가운데 앞서 설명해 주신 진단에 쓰이지 않는 특징들 제거</a:t>
            </a:r>
            <a:r>
              <a:rPr lang="en-US" altLang="ko-KR" sz="1600" dirty="0"/>
              <a:t>: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ym typeface="Wingdings" pitchFamily="2" charset="2"/>
              </a:rPr>
              <a:t>	 </a:t>
            </a:r>
            <a:r>
              <a:rPr lang="en-US" altLang="ko-KR" sz="1600" dirty="0"/>
              <a:t>cerebellum(</a:t>
            </a:r>
            <a:r>
              <a:rPr lang="ko-KR" altLang="en-US" sz="1600" dirty="0"/>
              <a:t>소뇌</a:t>
            </a:r>
            <a:r>
              <a:rPr lang="en-US" altLang="ko-KR" sz="1600" dirty="0"/>
              <a:t>),</a:t>
            </a:r>
            <a:r>
              <a:rPr lang="ko-KR" altLang="en-US" sz="1600" dirty="0"/>
              <a:t> </a:t>
            </a:r>
            <a:r>
              <a:rPr lang="en-US" altLang="ko-KR" sz="1600" dirty="0"/>
              <a:t>brainstem(</a:t>
            </a:r>
            <a:r>
              <a:rPr lang="ko-KR" altLang="en-US" sz="1600" dirty="0"/>
              <a:t>뇌간</a:t>
            </a:r>
            <a:r>
              <a:rPr lang="en-US" altLang="ko-KR" sz="1600" dirty="0"/>
              <a:t>),</a:t>
            </a:r>
            <a:r>
              <a:rPr lang="ko-KR" altLang="en-US" sz="1600" dirty="0"/>
              <a:t> </a:t>
            </a:r>
            <a:r>
              <a:rPr lang="en-US" altLang="ko-KR" sz="1600" dirty="0"/>
              <a:t>CSF, vessel, choroid plexus, optic </a:t>
            </a:r>
            <a:r>
              <a:rPr lang="en-US" altLang="ko-KR" sz="1600" dirty="0" err="1"/>
              <a:t>chaism</a:t>
            </a:r>
            <a:r>
              <a:rPr lang="en-US" altLang="ko-KR" sz="1600" dirty="0"/>
              <a:t> </a:t>
            </a:r>
            <a:r>
              <a:rPr lang="ko-KR" altLang="en-US" sz="1600" dirty="0"/>
              <a:t>등 </a:t>
            </a:r>
            <a:endParaRPr lang="en-US" altLang="ko-KR" sz="1600" dirty="0"/>
          </a:p>
        </p:txBody>
      </p:sp>
      <p:sp>
        <p:nvSpPr>
          <p:cNvPr id="9" name="UNOMIC">
            <a:extLst>
              <a:ext uri="{FF2B5EF4-FFF2-40B4-BE49-F238E27FC236}">
                <a16:creationId xmlns:a16="http://schemas.microsoft.com/office/drawing/2014/main" id="{6F567087-A301-427F-A419-8250AE76E854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92932-2742-5047-B024-C610D6CD9C25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4410-69BF-EF48-824F-C2D7EF714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439900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품질 테스트 </a:t>
            </a:r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(4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해결 결과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P1 ROI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(X)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CDR SOB (Y)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값 대입 후 모델링 진행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 데이터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P1 + P3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합친 후 테스트 결과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평균적으로 정확도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0.85,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AUC 0.9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이상 기록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7EF0E4-6972-E145-8CE2-CDF0C641B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678" y="3681444"/>
            <a:ext cx="3031067" cy="8636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12D608C-5D41-9E42-930F-40391B9C6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206" y="2698620"/>
            <a:ext cx="3772332" cy="28292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2AB08-B65A-2049-9264-1BAF9A2EF52E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EBFE1-9B58-E546-96C7-33E3FC8429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820736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품질 테스트 </a:t>
            </a:r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(5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8.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Discussion (</a:t>
            </a:r>
            <a:r>
              <a:rPr lang="en-US" altLang="ko-KR" sz="1867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cont’n</a:t>
            </a: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 Selection method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로는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T-statistic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(Univariate approach)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이용하면 용이할 듯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Multivariate approach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로는 분산 표본으로만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 selection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하기 때문에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total variance explained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가 기본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0.6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이상을 해야 신용이 생김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0.6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이상 기록 불가 평균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0.45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기록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(PCA, t-SNE)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Univariate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vs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Multivariate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 상황에서 어떤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콜룸이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다른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콜룸들에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직접적인 영향이 있는지 없는지 정확히 판단 할 수 없음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따라서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각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콜룸들이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독립적이라는 가정하에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Univariate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신용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912F6-5884-BB43-8297-451E43B41539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EEE7D-5EEE-924D-A7EC-19256F99B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25506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품질 테스트 </a:t>
            </a:r>
            <a:r>
              <a:rPr lang="en-US" altLang="ko-KR" sz="2667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(6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A43358-475C-F74F-88AC-CA19365582CB}"/>
              </a:ext>
            </a:extLst>
          </p:cNvPr>
          <p:cNvSpPr/>
          <p:nvPr/>
        </p:nvSpPr>
        <p:spPr>
          <a:xfrm>
            <a:off x="7742064" y="6510324"/>
            <a:ext cx="4449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1400" dirty="0"/>
              <a:t>https://www.hindawi.com/journals/cmmm/2013/645921/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AE13042-67DA-264B-A7CD-E0FF3BE9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77" y="3064474"/>
            <a:ext cx="3867200" cy="29541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F2F2F4-01B6-FB4F-ABE2-DC05E4D833C6}"/>
              </a:ext>
            </a:extLst>
          </p:cNvPr>
          <p:cNvSpPr/>
          <p:nvPr/>
        </p:nvSpPr>
        <p:spPr>
          <a:xfrm>
            <a:off x="795076" y="1104073"/>
            <a:ext cx="10435998" cy="2445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8.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Discussion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en-US" altLang="ko-KR" sz="24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cont’n</a:t>
            </a: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또 다른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Multivariate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approach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로는 </a:t>
            </a:r>
            <a:r>
              <a:rPr lang="en-US" altLang="ko-KR" sz="1600" b="1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PFA (Principal Feature Analysis)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선택할 수 있을 듯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PFA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는 기존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PCA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룰을 따르되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eigenvalue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이용하여 설명 가능한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variance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선택 한 뒤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eigenvector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들을</a:t>
            </a:r>
            <a:b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 매트릭스로 만들고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이에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covariance matrix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계산한다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만들어진 매트릭스의 값들 중 낮은 값을 기록하는 특징을 찾아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Noisy feature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판단한다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38688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F851-CBC0-4F47-A103-E6DD7390A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12858"/>
            <a:ext cx="11360800" cy="1122400"/>
          </a:xfrm>
        </p:spPr>
        <p:txBody>
          <a:bodyPr/>
          <a:lstStyle/>
          <a:p>
            <a:pPr algn="l"/>
            <a:r>
              <a:rPr lang="ko-KR" altLang="en-US" sz="2800" dirty="0"/>
              <a:t>각 진단 목적 별 모델 현황</a:t>
            </a:r>
            <a:r>
              <a:rPr lang="en-US" altLang="ko-KR" sz="2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기존 </a:t>
            </a:r>
            <a:r>
              <a:rPr lang="en-US" altLang="ko-KR" sz="1800" dirty="0"/>
              <a:t>+</a:t>
            </a:r>
            <a:r>
              <a:rPr lang="ko-KR" altLang="en-US" sz="1800" dirty="0"/>
              <a:t> </a:t>
            </a:r>
            <a:r>
              <a:rPr lang="en-US" altLang="ko-KR" sz="1800" dirty="0"/>
              <a:t> P1 + P3</a:t>
            </a:r>
            <a:r>
              <a:rPr lang="ko-KR" altLang="en-US" sz="1800" dirty="0"/>
              <a:t> </a:t>
            </a:r>
            <a:r>
              <a:rPr lang="en-US" altLang="ko-KR" sz="1800" dirty="0"/>
              <a:t>with</a:t>
            </a:r>
            <a:r>
              <a:rPr lang="ko-KR" altLang="en-US" sz="1800" dirty="0"/>
              <a:t> 신경심리검사 데이터</a:t>
            </a:r>
            <a:r>
              <a:rPr lang="en-US" altLang="ko-KR" sz="1800" dirty="0"/>
              <a:t>)</a:t>
            </a:r>
            <a:endParaRPr lang="en-KR" sz="2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4C32FB-CC62-8B45-9AA3-FDC1C19DD0F9}"/>
              </a:ext>
            </a:extLst>
          </p:cNvPr>
          <p:cNvGraphicFramePr>
            <a:graphicFrameLocks noGrp="1"/>
          </p:cNvGraphicFramePr>
          <p:nvPr/>
        </p:nvGraphicFramePr>
        <p:xfrm>
          <a:off x="1634565" y="1935193"/>
          <a:ext cx="8922870" cy="2987613"/>
        </p:xfrm>
        <a:graphic>
          <a:graphicData uri="http://schemas.openxmlformats.org/drawingml/2006/table">
            <a:tbl>
              <a:tblPr firstRow="1" firstCol="1" bandCol="1">
                <a:tableStyleId>{073A0DAA-6AF3-43AB-8588-CEC1D06C72B9}</a:tableStyleId>
              </a:tblPr>
              <a:tblGrid>
                <a:gridCol w="1487145">
                  <a:extLst>
                    <a:ext uri="{9D8B030D-6E8A-4147-A177-3AD203B41FA5}">
                      <a16:colId xmlns:a16="http://schemas.microsoft.com/office/drawing/2014/main" val="2780855077"/>
                    </a:ext>
                  </a:extLst>
                </a:gridCol>
                <a:gridCol w="1487145">
                  <a:extLst>
                    <a:ext uri="{9D8B030D-6E8A-4147-A177-3AD203B41FA5}">
                      <a16:colId xmlns:a16="http://schemas.microsoft.com/office/drawing/2014/main" val="1739803564"/>
                    </a:ext>
                  </a:extLst>
                </a:gridCol>
                <a:gridCol w="1487145">
                  <a:extLst>
                    <a:ext uri="{9D8B030D-6E8A-4147-A177-3AD203B41FA5}">
                      <a16:colId xmlns:a16="http://schemas.microsoft.com/office/drawing/2014/main" val="2744839169"/>
                    </a:ext>
                  </a:extLst>
                </a:gridCol>
                <a:gridCol w="1487145">
                  <a:extLst>
                    <a:ext uri="{9D8B030D-6E8A-4147-A177-3AD203B41FA5}">
                      <a16:colId xmlns:a16="http://schemas.microsoft.com/office/drawing/2014/main" val="3158961682"/>
                    </a:ext>
                  </a:extLst>
                </a:gridCol>
                <a:gridCol w="1487145">
                  <a:extLst>
                    <a:ext uri="{9D8B030D-6E8A-4147-A177-3AD203B41FA5}">
                      <a16:colId xmlns:a16="http://schemas.microsoft.com/office/drawing/2014/main" val="3284232613"/>
                    </a:ext>
                  </a:extLst>
                </a:gridCol>
                <a:gridCol w="1487145">
                  <a:extLst>
                    <a:ext uri="{9D8B030D-6E8A-4147-A177-3AD203B41FA5}">
                      <a16:colId xmlns:a16="http://schemas.microsoft.com/office/drawing/2014/main" val="3544252715"/>
                    </a:ext>
                  </a:extLst>
                </a:gridCol>
              </a:tblGrid>
              <a:tr h="454710">
                <a:tc>
                  <a:txBody>
                    <a:bodyPr/>
                    <a:lstStyle/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CN vs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CN vs </a:t>
                      </a:r>
                      <a:r>
                        <a:rPr lang="ko-KR" altLang="en-US" sz="1600" dirty="0"/>
                        <a:t>*</a:t>
                      </a:r>
                      <a:r>
                        <a:rPr lang="en-KR" sz="1600" dirty="0"/>
                        <a:t>MCI (E)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CN vs MCI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AD vs </a:t>
                      </a:r>
                      <a:r>
                        <a:rPr lang="ko-KR" altLang="en-US" sz="1600" dirty="0"/>
                        <a:t>*</a:t>
                      </a:r>
                      <a:r>
                        <a:rPr lang="en-KR" sz="1600" dirty="0"/>
                        <a:t>MCI (E)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dirty="0"/>
                        <a:t>AD vs MCI (L)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040500"/>
                  </a:ext>
                </a:extLst>
              </a:tr>
              <a:tr h="844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0.83</a:t>
                      </a:r>
                    </a:p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0.82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0.71</a:t>
                      </a:r>
                    </a:p>
                    <a:p>
                      <a:pPr algn="ctr"/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8319"/>
                  </a:ext>
                </a:extLst>
              </a:tr>
              <a:tr h="844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 AUC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0.64</a:t>
                      </a:r>
                    </a:p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0.91</a:t>
                      </a:r>
                    </a:p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0.92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0.76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26489"/>
                  </a:ext>
                </a:extLst>
              </a:tr>
              <a:tr h="844301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0.52</a:t>
                      </a:r>
                    </a:p>
                    <a:p>
                      <a:pPr algn="ctr"/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0.36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0.54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0332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42DB3D5-BCA3-714C-A005-FB0050515E55}"/>
              </a:ext>
            </a:extLst>
          </p:cNvPr>
          <p:cNvSpPr txBox="1"/>
          <p:nvPr/>
        </p:nvSpPr>
        <p:spPr>
          <a:xfrm>
            <a:off x="3827931" y="5011270"/>
            <a:ext cx="6872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*</a:t>
            </a:r>
            <a:r>
              <a:rPr lang="en-US" altLang="ko-KR" sz="1400" dirty="0"/>
              <a:t>MCI(E) </a:t>
            </a:r>
            <a:r>
              <a:rPr lang="ko-KR" altLang="en-US" sz="1400" dirty="0"/>
              <a:t>진단 데이터와 비교 건은 데이터 개수 차이로 인하여 다소 </a:t>
            </a:r>
            <a:r>
              <a:rPr lang="en-US" altLang="ko-KR" sz="1400" dirty="0"/>
              <a:t>bias </a:t>
            </a:r>
            <a:r>
              <a:rPr lang="ko-KR" altLang="en-US" sz="1400" dirty="0"/>
              <a:t>가 있을 수 있음</a:t>
            </a:r>
            <a:r>
              <a:rPr lang="en-US" altLang="ko-KR" sz="1400" dirty="0"/>
              <a:t>.</a:t>
            </a:r>
            <a:endParaRPr lang="en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D8513-0BD2-7A48-95CA-E889CC7D3102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313B9-6FF7-C040-8238-9889978F2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919530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시스템 아키텍처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예시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2021-01-15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54</a:t>
            </a:fld>
            <a:endParaRPr lang="ko" altLang="en-US"/>
          </a:p>
        </p:txBody>
      </p:sp>
      <p:pic>
        <p:nvPicPr>
          <p:cNvPr id="5" name="Picture 4" descr="Diagram, application&#10;&#10;Description automatically generated">
            <a:extLst>
              <a:ext uri="{FF2B5EF4-FFF2-40B4-BE49-F238E27FC236}">
                <a16:creationId xmlns:a16="http://schemas.microsoft.com/office/drawing/2014/main" id="{91475080-C886-ED40-B5BE-DA7F1F51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14" y="883129"/>
            <a:ext cx="7016171" cy="55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84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시스템 아키텍처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예시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2021-01-15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55</a:t>
            </a:fld>
            <a:endParaRPr lang="ko" alt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5068C1A7-466E-7348-BD24-6FF8440A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689" y="919478"/>
            <a:ext cx="9590622" cy="52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6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시스템 개발 방안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2F2F4-01B6-FB4F-ABE2-DC05E4D833C6}"/>
              </a:ext>
            </a:extLst>
          </p:cNvPr>
          <p:cNvSpPr/>
          <p:nvPr/>
        </p:nvSpPr>
        <p:spPr>
          <a:xfrm>
            <a:off x="795075" y="1104073"/>
            <a:ext cx="10207541" cy="3553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Discussion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 안에서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Python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스크립트 실행 가부 여부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가능할 듯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모델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export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후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HDF5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파일 생성 확인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서버 안에서 모든 전처리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훈련 및 테스트가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python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으로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작성됨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Python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스크립트를 실행 할 수 있는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bash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코딩 필요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서버 안에서 첫 단계인 </a:t>
            </a: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FreeSurfer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결과 값으로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9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개의 테이블을 자동으로 합칠 알고리즘 필요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결과 값은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{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(accuracy) %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확률로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0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or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1,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또는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True or False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}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로 프린트 기획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2021-01-15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56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223057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시스템 개발 방안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2F2F4-01B6-FB4F-ABE2-DC05E4D833C6}"/>
              </a:ext>
            </a:extLst>
          </p:cNvPr>
          <p:cNvSpPr/>
          <p:nvPr/>
        </p:nvSpPr>
        <p:spPr>
          <a:xfrm>
            <a:off x="795075" y="1104073"/>
            <a:ext cx="10207541" cy="4661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Discussion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데이터 베이스 관련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: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각 기관 별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MRI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스캔 장비의 차이가 데이터 분포에 많은 영향을 줌으로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bullet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박스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(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또는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설문형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체크박스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)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만들어 선행적으로 옵션을 선택하는 인터페이스 구축 방안 논의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서버 안에서 처리 될 때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모든 데이터가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DB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거치면서 진행이 되어야 할 듯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DB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데이터 포맷을 확정 짓는 것이 급선무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유저가 어플리케이션을 사용 할 때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로그인 후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MRI(</a:t>
            </a: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dcm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파일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)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업로드 하며 이는 회원가입 또는 진단 받은 환자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ID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Key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로 모든 데이터가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RDBMS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형식으로 구축될 계획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2021-01-15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32083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각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MRI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장비 별 데이터 정규화 방안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2F2F4-01B6-FB4F-ABE2-DC05E4D833C6}"/>
              </a:ext>
            </a:extLst>
          </p:cNvPr>
          <p:cNvSpPr/>
          <p:nvPr/>
        </p:nvSpPr>
        <p:spPr>
          <a:xfrm>
            <a:off x="795075" y="1104073"/>
            <a:ext cx="10207541" cy="2814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Discussion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별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Min-Max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Scaler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이용 확정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Question: Min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값과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Max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값이 같을 때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한 특징의 데이터 개수가 달라도 값이 일정할까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1600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일정함</a:t>
            </a:r>
            <a:endParaRPr lang="en-US" altLang="ko-KR" sz="1600" dirty="0">
              <a:highlight>
                <a:srgbClr val="FFFF00"/>
              </a:highligh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2021-01-15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58</a:t>
            </a:fld>
            <a:endParaRPr lang="ko" altLang="en-US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B4BAD16-63A5-7E48-8B48-07D6329C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84" y="2184603"/>
            <a:ext cx="2620616" cy="9008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628F00F-5E53-C944-A23E-6047942BDE22}"/>
              </a:ext>
            </a:extLst>
          </p:cNvPr>
          <p:cNvGrpSpPr/>
          <p:nvPr/>
        </p:nvGrpSpPr>
        <p:grpSpPr>
          <a:xfrm>
            <a:off x="1771650" y="3584447"/>
            <a:ext cx="7937500" cy="2403347"/>
            <a:chOff x="1771650" y="3584447"/>
            <a:chExt cx="7937500" cy="2403347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AF73564C-B1F4-9B4F-8A1C-15EAFF466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1650" y="3584447"/>
              <a:ext cx="2895600" cy="1663700"/>
            </a:xfrm>
            <a:prstGeom prst="rect">
              <a:avLst/>
            </a:prstGeom>
          </p:spPr>
        </p:pic>
        <p:pic>
          <p:nvPicPr>
            <p:cNvPr id="14" name="Picture 13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F493697-6EB7-5546-972D-91F241EB3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6542"/>
            <a:stretch/>
          </p:blipFill>
          <p:spPr>
            <a:xfrm>
              <a:off x="5329471" y="3584447"/>
              <a:ext cx="2171700" cy="2403347"/>
            </a:xfrm>
            <a:prstGeom prst="rect">
              <a:avLst/>
            </a:prstGeom>
          </p:spPr>
        </p:pic>
        <p:pic>
          <p:nvPicPr>
            <p:cNvPr id="15" name="Picture 14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61472AC2-41FD-EB43-8C2D-530993718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1357"/>
            <a:stretch/>
          </p:blipFill>
          <p:spPr>
            <a:xfrm>
              <a:off x="7537450" y="3584447"/>
              <a:ext cx="2171700" cy="2186877"/>
            </a:xfrm>
            <a:prstGeom prst="rect">
              <a:avLst/>
            </a:prstGeom>
          </p:spPr>
        </p:pic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4CBBCFD9-F268-354A-9B4B-54060F53491F}"/>
                </a:ext>
              </a:extLst>
            </p:cNvPr>
            <p:cNvSpPr/>
            <p:nvPr/>
          </p:nvSpPr>
          <p:spPr>
            <a:xfrm>
              <a:off x="2421388" y="4604673"/>
              <a:ext cx="1121911" cy="259659"/>
            </a:xfrm>
            <a:prstGeom prst="frame">
              <a:avLst>
                <a:gd name="adj1" fmla="val 1068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6DF26177-B626-9742-AAD8-5F540F62B9DD}"/>
                </a:ext>
              </a:extLst>
            </p:cNvPr>
            <p:cNvSpPr/>
            <p:nvPr/>
          </p:nvSpPr>
          <p:spPr>
            <a:xfrm>
              <a:off x="8163392" y="5504224"/>
              <a:ext cx="1121911" cy="309957"/>
            </a:xfrm>
            <a:prstGeom prst="frame">
              <a:avLst>
                <a:gd name="adj1" fmla="val 1068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512C47D1-F883-774F-BB1F-2AD1EFBC16A5}"/>
                </a:ext>
              </a:extLst>
            </p:cNvPr>
            <p:cNvSpPr/>
            <p:nvPr/>
          </p:nvSpPr>
          <p:spPr>
            <a:xfrm>
              <a:off x="5382091" y="5659202"/>
              <a:ext cx="1121911" cy="309957"/>
            </a:xfrm>
            <a:prstGeom prst="frame">
              <a:avLst>
                <a:gd name="adj1" fmla="val 1068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sp>
          <p:nvSpPr>
            <p:cNvPr id="21" name="Frame 20">
              <a:extLst>
                <a:ext uri="{FF2B5EF4-FFF2-40B4-BE49-F238E27FC236}">
                  <a16:creationId xmlns:a16="http://schemas.microsoft.com/office/drawing/2014/main" id="{8E1C8945-ACB9-984D-AB75-A05D2FD347BB}"/>
                </a:ext>
              </a:extLst>
            </p:cNvPr>
            <p:cNvSpPr/>
            <p:nvPr/>
          </p:nvSpPr>
          <p:spPr>
            <a:xfrm>
              <a:off x="1832555" y="3893354"/>
              <a:ext cx="779229" cy="257064"/>
            </a:xfrm>
            <a:prstGeom prst="frame">
              <a:avLst>
                <a:gd name="adj1" fmla="val 1068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872804-F87D-F248-96F5-CC1F33782737}"/>
                </a:ext>
              </a:extLst>
            </p:cNvPr>
            <p:cNvSpPr txBox="1"/>
            <p:nvPr/>
          </p:nvSpPr>
          <p:spPr>
            <a:xfrm>
              <a:off x="2632291" y="4064397"/>
              <a:ext cx="6417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  <a:sym typeface="Wingdings" pitchFamily="2" charset="2"/>
                </a:rPr>
                <a:t></a:t>
              </a:r>
              <a:r>
                <a:rPr lang="ko-KR" altLang="en-US" sz="1200" dirty="0">
                  <a:solidFill>
                    <a:srgbClr val="FF0000"/>
                  </a:solidFill>
                  <a:sym typeface="Wingdings" pitchFamily="2" charset="2"/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  <a:sym typeface="Wingdings" pitchFamily="2" charset="2"/>
                </a:rPr>
                <a:t>Min</a:t>
              </a:r>
              <a:br>
                <a:rPr lang="en-US" altLang="ko-KR" sz="1200" dirty="0">
                  <a:solidFill>
                    <a:srgbClr val="FF0000"/>
                  </a:solidFill>
                  <a:sym typeface="Wingdings" pitchFamily="2" charset="2"/>
                </a:rPr>
              </a:br>
              <a:r>
                <a:rPr lang="en-US" altLang="ko-KR" sz="1200" dirty="0">
                  <a:solidFill>
                    <a:srgbClr val="FF0000"/>
                  </a:solidFill>
                  <a:sym typeface="Wingdings" pitchFamily="2" charset="2"/>
                </a:rPr>
                <a:t> Max</a:t>
              </a:r>
              <a:endParaRPr lang="en-KR" sz="12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D24D7F-1FCB-7D42-8D44-4419B2EE59D0}"/>
                </a:ext>
              </a:extLst>
            </p:cNvPr>
            <p:cNvSpPr txBox="1"/>
            <p:nvPr/>
          </p:nvSpPr>
          <p:spPr>
            <a:xfrm>
              <a:off x="5943046" y="3919585"/>
              <a:ext cx="6417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  <a:sym typeface="Wingdings" pitchFamily="2" charset="2"/>
                </a:rPr>
                <a:t></a:t>
              </a:r>
              <a:r>
                <a:rPr lang="ko-KR" altLang="en-US" sz="1200" dirty="0">
                  <a:solidFill>
                    <a:srgbClr val="FF0000"/>
                  </a:solidFill>
                  <a:sym typeface="Wingdings" pitchFamily="2" charset="2"/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  <a:sym typeface="Wingdings" pitchFamily="2" charset="2"/>
                </a:rPr>
                <a:t>Min</a:t>
              </a:r>
              <a:br>
                <a:rPr lang="en-US" altLang="ko-KR" sz="1200" dirty="0">
                  <a:solidFill>
                    <a:srgbClr val="FF0000"/>
                  </a:solidFill>
                  <a:sym typeface="Wingdings" pitchFamily="2" charset="2"/>
                </a:rPr>
              </a:br>
              <a:r>
                <a:rPr lang="en-US" altLang="ko-KR" sz="1200" dirty="0">
                  <a:solidFill>
                    <a:srgbClr val="FF0000"/>
                  </a:solidFill>
                  <a:sym typeface="Wingdings" pitchFamily="2" charset="2"/>
                </a:rPr>
                <a:t> Max</a:t>
              </a:r>
              <a:endParaRPr lang="en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273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각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MRI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장비 별 데이터 정규화 방안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2F2F4-01B6-FB4F-ABE2-DC05E4D833C6}"/>
              </a:ext>
            </a:extLst>
          </p:cNvPr>
          <p:cNvSpPr/>
          <p:nvPr/>
        </p:nvSpPr>
        <p:spPr>
          <a:xfrm>
            <a:off x="795075" y="1104073"/>
            <a:ext cx="10207541" cy="3922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Discussion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장비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각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별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Min/ Max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값을 미리 정해 놓으면 새로운 데이터가 들어와 정규화 될 때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bias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생기지 않을 것이라 가정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미리 정해 놓기엔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memory loss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클 듯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이를 위해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 selection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필수인 상황임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어떤 방법으로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feature selection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을 할 것인가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현재는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T-statistic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을 이용한 데이터 분포의 차이가 적은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(CI = 90~95%) feature</a:t>
            </a:r>
            <a:r>
              <a:rPr lang="ko-KR" altLang="en-US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를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삭제하는 방법을 사용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(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총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335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개 중 약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250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여개 사용 중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.)</a:t>
            </a: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2021-01-15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59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69845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7FB86-8F03-4EFB-A8DF-7073F3E46740}"/>
              </a:ext>
            </a:extLst>
          </p:cNvPr>
          <p:cNvSpPr txBox="1"/>
          <p:nvPr/>
        </p:nvSpPr>
        <p:spPr>
          <a:xfrm>
            <a:off x="795076" y="253349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데이터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&amp;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모델 선정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596F76-E02F-4222-8CC6-DE4E08457672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B2D4B8FC-E7BE-4963-BD5D-C289D446A908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A96BB5-1C2C-49D5-935C-E199D3414653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선정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Deep Learning: Multi-Layer Perceptron (MLP)</a:t>
            </a: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Random Forest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(RF)</a:t>
            </a:r>
            <a:endParaRPr lang="en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Gradient Boosted Tree (GBT)</a:t>
            </a:r>
          </a:p>
          <a:p>
            <a:pPr algn="l">
              <a:lnSpc>
                <a:spcPct val="150000"/>
              </a:lnSpc>
            </a:pPr>
            <a:endParaRPr lang="en-KR" altLang="ko-KR" sz="16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평가 기준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Area Under Curve (AUC)</a:t>
            </a:r>
            <a:r>
              <a:rPr lang="en-US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</a:t>
            </a:r>
            <a:r>
              <a:rPr lang="ko-KR" altLang="en-US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0.85</a:t>
            </a:r>
            <a:r>
              <a:rPr lang="ko-KR" altLang="en-US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이상을 목표 </a:t>
            </a:r>
            <a:r>
              <a:rPr lang="en-US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(</a:t>
            </a:r>
            <a:r>
              <a:rPr lang="ko-KR" altLang="en-US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과제의 </a:t>
            </a:r>
            <a:r>
              <a:rPr lang="en-US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1</a:t>
            </a:r>
            <a:r>
              <a:rPr lang="ko-KR" altLang="en-US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차 목표</a:t>
            </a:r>
            <a:r>
              <a:rPr lang="en-US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)</a:t>
            </a:r>
            <a:endParaRPr lang="en-KR" altLang="ko-KR" sz="1600" dirty="0">
              <a:highlight>
                <a:srgbClr val="FFFF00"/>
              </a:highligh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Accuracy</a:t>
            </a:r>
            <a:r>
              <a:rPr lang="en-US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</a:t>
            </a:r>
            <a:r>
              <a:rPr lang="en-KR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0.9 </a:t>
            </a:r>
            <a:r>
              <a:rPr lang="ko-KR" altLang="en-US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이상을 목표 </a:t>
            </a:r>
            <a:r>
              <a:rPr lang="en-US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(</a:t>
            </a:r>
            <a:r>
              <a:rPr lang="ko-KR" altLang="en-US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과제의 </a:t>
            </a:r>
            <a:r>
              <a:rPr lang="en-US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1</a:t>
            </a:r>
            <a:r>
              <a:rPr lang="ko-KR" altLang="en-US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차 목표</a:t>
            </a:r>
            <a:r>
              <a:rPr lang="en-US" altLang="ko-KR" sz="1600" dirty="0">
                <a:highlight>
                  <a:srgbClr val="FFFF00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)</a:t>
            </a:r>
            <a:endParaRPr lang="en-KR" altLang="ko-KR" sz="1600" dirty="0">
              <a:highlight>
                <a:srgbClr val="FFFF00"/>
              </a:highligh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Precision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Accuracy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신뢰성을 서포트</a:t>
            </a:r>
            <a:endParaRPr lang="en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recall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Accuracy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신뢰성을 서포트</a:t>
            </a:r>
            <a:endParaRPr lang="en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F1 scroe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모델의 효율성</a:t>
            </a:r>
            <a:endParaRPr lang="en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4E1ED-2847-BB47-BB9A-240353E924E1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DAE38-6B0D-444D-A467-CA18116897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205583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RF,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GBT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모델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Implementation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2F2F4-01B6-FB4F-ABE2-DC05E4D833C6}"/>
              </a:ext>
            </a:extLst>
          </p:cNvPr>
          <p:cNvSpPr/>
          <p:nvPr/>
        </p:nvSpPr>
        <p:spPr>
          <a:xfrm>
            <a:off x="795075" y="1104073"/>
            <a:ext cx="10207541" cy="4522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Implementation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MLP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기반의 딥 러닝과 함께 후보 모델인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RF, GBT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모델들의 모듈화 진행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RF, GBT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의 경우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Scikit-learn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패키지를 사용하여 모델 구축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최대한 많은 옵션들을 테스트 할 수 있도록 </a:t>
            </a: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GridSearchCV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(Cross-Validated </a:t>
            </a: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Gried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-search Optimizer)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구축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테스트</a:t>
            </a:r>
            <a:endParaRPr lang="en-US" altLang="ko-KR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learning_rate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en-US" altLang="ko-KR" sz="16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train_test_split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등 기본적으로 동일한 조건에서 진행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모델들의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accuracy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및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AUC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값 비교 후 가장 좋은 모델 선발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P3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데이터의 정상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(CN),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비정상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(AD)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데이터를 이용하여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Binary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Classification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실행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2021-01-19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60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135210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RF,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GBT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모델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Implementation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2F2F4-01B6-FB4F-ABE2-DC05E4D833C6}"/>
              </a:ext>
            </a:extLst>
          </p:cNvPr>
          <p:cNvSpPr/>
          <p:nvPr/>
        </p:nvSpPr>
        <p:spPr>
          <a:xfrm>
            <a:off x="795075" y="1104073"/>
            <a:ext cx="10207541" cy="133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트레이닝 결과</a:t>
            </a:r>
            <a:endParaRPr lang="en-US" altLang="ko-KR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2021-01-19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61</a:t>
            </a:fld>
            <a:endParaRPr lang="ko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6AA645-BD4D-774B-940A-CE07BF6CAB33}"/>
              </a:ext>
            </a:extLst>
          </p:cNvPr>
          <p:cNvGrpSpPr/>
          <p:nvPr/>
        </p:nvGrpSpPr>
        <p:grpSpPr>
          <a:xfrm>
            <a:off x="2407639" y="1766610"/>
            <a:ext cx="7376721" cy="4451013"/>
            <a:chOff x="2922664" y="1350611"/>
            <a:chExt cx="7517891" cy="4711700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D1C7E1A4-5A81-FE46-B497-3998AFC73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664" y="1350611"/>
              <a:ext cx="4083050" cy="4711700"/>
            </a:xfrm>
            <a:prstGeom prst="rect">
              <a:avLst/>
            </a:prstGeom>
          </p:spPr>
        </p:pic>
        <p:pic>
          <p:nvPicPr>
            <p:cNvPr id="13" name="Picture 12" descr="A picture containing text, outdoor&#10;&#10;Description automatically generated">
              <a:extLst>
                <a:ext uri="{FF2B5EF4-FFF2-40B4-BE49-F238E27FC236}">
                  <a16:creationId xmlns:a16="http://schemas.microsoft.com/office/drawing/2014/main" id="{6450DC8C-17C5-FC4E-BB2D-D1B36245E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4755" y="2787650"/>
              <a:ext cx="1955800" cy="12827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595682B-5208-C848-BE35-A18F546CDDA5}"/>
                </a:ext>
              </a:extLst>
            </p:cNvPr>
            <p:cNvCxnSpPr>
              <a:cxnSpLocks/>
            </p:cNvCxnSpPr>
            <p:nvPr/>
          </p:nvCxnSpPr>
          <p:spPr>
            <a:xfrm>
              <a:off x="5458691" y="1565564"/>
              <a:ext cx="3269673" cy="17028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3E18CFC-B9D2-8245-AFDF-C40439CB0CA4}"/>
                </a:ext>
              </a:extLst>
            </p:cNvPr>
            <p:cNvCxnSpPr>
              <a:cxnSpLocks/>
            </p:cNvCxnSpPr>
            <p:nvPr/>
          </p:nvCxnSpPr>
          <p:spPr>
            <a:xfrm>
              <a:off x="5898845" y="3268457"/>
              <a:ext cx="2829519" cy="6065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5227CD-D8AB-CF45-9FDA-202A39D17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7703" y="2964873"/>
              <a:ext cx="1910661" cy="18202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560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RF,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GBT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모델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Implementation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(3)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2F2F4-01B6-FB4F-ABE2-DC05E4D833C6}"/>
              </a:ext>
            </a:extLst>
          </p:cNvPr>
          <p:cNvSpPr/>
          <p:nvPr/>
        </p:nvSpPr>
        <p:spPr>
          <a:xfrm>
            <a:off x="795075" y="1104073"/>
            <a:ext cx="10207541" cy="968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 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테스트 결과</a:t>
            </a:r>
            <a:endParaRPr lang="en-US" altLang="ko-KR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P1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셋의 정상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(CN),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비정상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(AD)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데이터로 테스트 진행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2021-01-19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62</a:t>
            </a:fld>
            <a:endParaRPr lang="ko" alt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17EC831-26A8-5846-93CA-95A7B4F69B38}"/>
              </a:ext>
            </a:extLst>
          </p:cNvPr>
          <p:cNvGrpSpPr/>
          <p:nvPr/>
        </p:nvGrpSpPr>
        <p:grpSpPr>
          <a:xfrm>
            <a:off x="1262948" y="1721823"/>
            <a:ext cx="9121682" cy="4495800"/>
            <a:chOff x="1262948" y="1721823"/>
            <a:chExt cx="9121682" cy="4495800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33B7C051-BEFE-544D-BF99-A4B2D3CE7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330" y="1721823"/>
              <a:ext cx="2654300" cy="4495800"/>
            </a:xfrm>
            <a:prstGeom prst="rect">
              <a:avLst/>
            </a:prstGeom>
          </p:spPr>
        </p:pic>
        <p:pic>
          <p:nvPicPr>
            <p:cNvPr id="17" name="Picture 16" descr="A picture containing text, outdoor&#10;&#10;Description automatically generated">
              <a:extLst>
                <a:ext uri="{FF2B5EF4-FFF2-40B4-BE49-F238E27FC236}">
                  <a16:creationId xmlns:a16="http://schemas.microsoft.com/office/drawing/2014/main" id="{15801683-56D1-BE4F-9ED2-419F32FD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948" y="3292323"/>
              <a:ext cx="1919074" cy="1211731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E455BBA-683D-7A4E-9AB5-4A902FD5D85E}"/>
                </a:ext>
              </a:extLst>
            </p:cNvPr>
            <p:cNvSpPr/>
            <p:nvPr/>
          </p:nvSpPr>
          <p:spPr>
            <a:xfrm>
              <a:off x="4555663" y="3037512"/>
              <a:ext cx="1816925" cy="174567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Test </a:t>
              </a:r>
              <a:r>
                <a:rPr lang="ko-KR" altLang="en-US" dirty="0">
                  <a:solidFill>
                    <a:schemeClr val="tx1"/>
                  </a:solidFill>
                </a:rPr>
                <a:t>모듈</a:t>
              </a:r>
              <a:endParaRPr lang="en-KR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0FDA3D-95BE-144D-A997-C0027AB27C84}"/>
                </a:ext>
              </a:extLst>
            </p:cNvPr>
            <p:cNvCxnSpPr>
              <a:cxnSpLocks/>
            </p:cNvCxnSpPr>
            <p:nvPr/>
          </p:nvCxnSpPr>
          <p:spPr>
            <a:xfrm>
              <a:off x="3455719" y="3898189"/>
              <a:ext cx="142503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CFE7A00-3FB0-A549-A5C8-E05F6632C51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98189"/>
              <a:ext cx="169873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Frame 24">
              <a:extLst>
                <a:ext uri="{FF2B5EF4-FFF2-40B4-BE49-F238E27FC236}">
                  <a16:creationId xmlns:a16="http://schemas.microsoft.com/office/drawing/2014/main" id="{152F9978-597C-B141-8478-82CC982443B6}"/>
                </a:ext>
              </a:extLst>
            </p:cNvPr>
            <p:cNvSpPr/>
            <p:nvPr/>
          </p:nvSpPr>
          <p:spPr>
            <a:xfrm>
              <a:off x="1401290" y="3862564"/>
              <a:ext cx="1520040" cy="354790"/>
            </a:xfrm>
            <a:prstGeom prst="frame">
              <a:avLst>
                <a:gd name="adj1" fmla="val 548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04E3E990-6A3C-5847-9F79-6340E04EB01C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2921330" y="4039959"/>
              <a:ext cx="1721922" cy="65079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Frame 39">
              <a:extLst>
                <a:ext uri="{FF2B5EF4-FFF2-40B4-BE49-F238E27FC236}">
                  <a16:creationId xmlns:a16="http://schemas.microsoft.com/office/drawing/2014/main" id="{A77A86E9-552D-FD48-87F6-11769A73DF9B}"/>
                </a:ext>
              </a:extLst>
            </p:cNvPr>
            <p:cNvSpPr/>
            <p:nvPr/>
          </p:nvSpPr>
          <p:spPr>
            <a:xfrm>
              <a:off x="1393579" y="4230738"/>
              <a:ext cx="1520040" cy="261441"/>
            </a:xfrm>
            <a:prstGeom prst="frame">
              <a:avLst>
                <a:gd name="adj1" fmla="val 548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sp>
          <p:nvSpPr>
            <p:cNvPr id="41" name="Frame 40">
              <a:extLst>
                <a:ext uri="{FF2B5EF4-FFF2-40B4-BE49-F238E27FC236}">
                  <a16:creationId xmlns:a16="http://schemas.microsoft.com/office/drawing/2014/main" id="{0314D127-84CC-6444-86D3-98E9FF35DC36}"/>
                </a:ext>
              </a:extLst>
            </p:cNvPr>
            <p:cNvSpPr/>
            <p:nvPr/>
          </p:nvSpPr>
          <p:spPr>
            <a:xfrm>
              <a:off x="1401290" y="3314423"/>
              <a:ext cx="1520040" cy="534757"/>
            </a:xfrm>
            <a:prstGeom prst="frame">
              <a:avLst>
                <a:gd name="adj1" fmla="val 548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7FE5BE-9403-E748-AB36-7C830AD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2921330" y="3593677"/>
              <a:ext cx="534389" cy="31638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2F3A50C-BC8B-C945-BE8F-ED7AF53D6E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1744" y="3893640"/>
              <a:ext cx="557683" cy="45815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225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Discussion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2F2F4-01B6-FB4F-ABE2-DC05E4D833C6}"/>
              </a:ext>
            </a:extLst>
          </p:cNvPr>
          <p:cNvSpPr/>
          <p:nvPr/>
        </p:nvSpPr>
        <p:spPr>
          <a:xfrm>
            <a:off x="807432" y="1227643"/>
            <a:ext cx="10207541" cy="4990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현재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모델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(MLP,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RF,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GBT)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비교 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MLP</a:t>
            </a: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기반의 딥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러닝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가장 좋은 결과를 보여줌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추후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P1, P3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포함하여 추가 데이터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총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5000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추가 된 후 다시 테스트 예정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초 내로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 selection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위한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methodology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및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algorithm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구축 완료 예정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CERAD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스코어 및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PET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포함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불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포함 모델 필요성의 불확실 함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구축 구조 변경과 모듈화 계속 진행중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최종적으로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마무리 단계로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bash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기반 모듈화 예정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필터링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columns,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각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cortical, subcortical </a:t>
            </a:r>
            <a:r>
              <a: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별로 나누기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2021-01-19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138617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Feature Selection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마무리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2F2F4-01B6-FB4F-ABE2-DC05E4D833C6}"/>
              </a:ext>
            </a:extLst>
          </p:cNvPr>
          <p:cNvSpPr/>
          <p:nvPr/>
        </p:nvSpPr>
        <p:spPr>
          <a:xfrm>
            <a:off x="807432" y="1227643"/>
            <a:ext cx="10207541" cy="3882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 selection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위한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methodology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및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algorithm</a:t>
            </a:r>
            <a:b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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90%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기준일 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,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총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111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개의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feature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가 삭제되었으며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,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316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개 중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205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개가 사용되었고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,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95%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기준일 때는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,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총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44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개의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feature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가 삭제됨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b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</a:b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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90%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기준으로 삭제 하였을 때가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95%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기준으로 삭제하는 것 보다 약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2%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높은 정확도를 보여주지만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,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AUC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는 변동사항이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&lt;1%.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2021-01-22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17184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MRI Scanner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종류</a:t>
            </a:r>
            <a:endParaRPr lang="en-US" altLang="ko-KR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2021-02-05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65</a:t>
            </a:fld>
            <a:endParaRPr lang="ko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B2D048-9B26-FA4C-A61A-08C6E3D089C7}"/>
              </a:ext>
            </a:extLst>
          </p:cNvPr>
          <p:cNvSpPr/>
          <p:nvPr/>
        </p:nvSpPr>
        <p:spPr>
          <a:xfrm>
            <a:off x="992229" y="1686092"/>
            <a:ext cx="10207541" cy="3882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01_N : </a:t>
            </a:r>
            <a:r>
              <a:rPr lang="en-US" altLang="ko-KR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Siemense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Skyra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3T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01_P : </a:t>
            </a:r>
            <a:r>
              <a:rPr lang="en-US" altLang="ko-KR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Siemense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Skyra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3T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02_P : Philips </a:t>
            </a:r>
            <a:r>
              <a:rPr lang="en-US" altLang="ko-KR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Ingenia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3.0T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03_P : Philips </a:t>
            </a:r>
            <a:r>
              <a:rPr lang="en-US" altLang="ko-KR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Achieva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3.0T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04_P : GE DISCOVERY MR750w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05_N : Philips </a:t>
            </a:r>
            <a:r>
              <a:rPr lang="en-US" altLang="ko-KR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Achieva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3.0T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06_N : Philips </a:t>
            </a:r>
            <a:r>
              <a:rPr lang="en-US" altLang="ko-KR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Achieva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3.0T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7AE0C-4EE5-D945-B53B-74CB48EFABDA}"/>
              </a:ext>
            </a:extLst>
          </p:cNvPr>
          <p:cNvSpPr txBox="1"/>
          <p:nvPr/>
        </p:nvSpPr>
        <p:spPr>
          <a:xfrm>
            <a:off x="1915875" y="1222633"/>
            <a:ext cx="8688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highlight>
                  <a:srgbClr val="FFFF00"/>
                </a:highlight>
              </a:rPr>
              <a:t>각 </a:t>
            </a:r>
            <a:r>
              <a:rPr lang="en-US" altLang="ko-KR" sz="2000" b="1" dirty="0">
                <a:highlight>
                  <a:srgbClr val="FFFF00"/>
                </a:highlight>
              </a:rPr>
              <a:t>MRI</a:t>
            </a:r>
            <a:r>
              <a:rPr lang="ko-KR" altLang="en-US" sz="2000" b="1" dirty="0">
                <a:highlight>
                  <a:srgbClr val="FFFF00"/>
                </a:highlight>
              </a:rPr>
              <a:t> 스캐너 브랜드</a:t>
            </a:r>
            <a:r>
              <a:rPr lang="en-US" altLang="ko-KR" sz="2000" b="1" dirty="0">
                <a:highlight>
                  <a:srgbClr val="FFFF00"/>
                </a:highlight>
              </a:rPr>
              <a:t>,</a:t>
            </a:r>
            <a:r>
              <a:rPr lang="ko-KR" altLang="en-US" sz="2000" b="1" dirty="0">
                <a:highlight>
                  <a:srgbClr val="FFFF00"/>
                </a:highlight>
              </a:rPr>
              <a:t> 모델 별 측정치가 달라 각 스캐너 모델 별 모델링 필요</a:t>
            </a:r>
            <a:r>
              <a:rPr lang="en-US" altLang="ko-KR" sz="2000" b="1" dirty="0">
                <a:highlight>
                  <a:srgbClr val="FFFF00"/>
                </a:highlight>
              </a:rPr>
              <a:t>.</a:t>
            </a:r>
            <a:endParaRPr lang="en-KR" sz="20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17673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01P + 01N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</a:t>
            </a:r>
            <a:r>
              <a:rPr lang="en-US" altLang="ko-KR" sz="2667" kern="0" dirty="0" err="1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Siemense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 err="1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Skyra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3T) MRI data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모델링</a:t>
            </a:r>
            <a:endParaRPr lang="en-US" altLang="ko-KR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2021-02-05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66</a:t>
            </a:fld>
            <a:endParaRPr lang="ko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B2D048-9B26-FA4C-A61A-08C6E3D089C7}"/>
              </a:ext>
            </a:extLst>
          </p:cNvPr>
          <p:cNvSpPr/>
          <p:nvPr/>
        </p:nvSpPr>
        <p:spPr>
          <a:xfrm>
            <a:off x="807432" y="1227643"/>
            <a:ext cx="10207541" cy="1666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MCI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AD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대한 데이터만 존재하고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Normal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데이터는 없음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	 </a:t>
            </a:r>
            <a:r>
              <a:rPr lang="en-US" alt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BinaryClassification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조건 불만족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860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02P + 05N + 06N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(Philips </a:t>
            </a:r>
            <a:r>
              <a:rPr lang="en-US" altLang="ko-KR" sz="2667" kern="0" dirty="0" err="1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Achieva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3.0T) MRI data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모델링</a:t>
            </a:r>
            <a:endParaRPr lang="en-US" altLang="ko-KR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2021-02-05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67</a:t>
            </a:fld>
            <a:endParaRPr lang="ko" alt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278682-7569-C94D-8DDD-D2C14B4C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15" y="2790521"/>
            <a:ext cx="3005928" cy="1383259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0A4A9F3-C4FA-E948-9A33-1ED3F04AC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273" y="2790521"/>
            <a:ext cx="3292916" cy="118724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EEB735DA-B454-8542-8219-0D6409C74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45" y="2790521"/>
            <a:ext cx="2695940" cy="20907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B1B0AB-D427-B542-BC18-7023E06CE3A3}"/>
              </a:ext>
            </a:extLst>
          </p:cNvPr>
          <p:cNvSpPr txBox="1"/>
          <p:nvPr/>
        </p:nvSpPr>
        <p:spPr>
          <a:xfrm>
            <a:off x="4579527" y="1681244"/>
            <a:ext cx="303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r>
              <a:rPr lang="ko-KR" altLang="en-US" dirty="0"/>
              <a:t> </a:t>
            </a:r>
            <a:r>
              <a:rPr lang="en-US" altLang="ko-KR" dirty="0"/>
              <a:t>CERAD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Applied.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7258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04P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(GE DISCOVERY MR750w ) MRI data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모델링</a:t>
            </a:r>
            <a:endParaRPr lang="en-US" altLang="ko-KR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2021-02-05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68</a:t>
            </a:fld>
            <a:endParaRPr lang="ko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B2D048-9B26-FA4C-A61A-08C6E3D089C7}"/>
              </a:ext>
            </a:extLst>
          </p:cNvPr>
          <p:cNvSpPr/>
          <p:nvPr/>
        </p:nvSpPr>
        <p:spPr>
          <a:xfrm>
            <a:off x="807432" y="1227643"/>
            <a:ext cx="10207541" cy="1666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MCI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AD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대한 데이터만 존재하고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Normal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데이터는 없음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	 </a:t>
            </a:r>
            <a:r>
              <a:rPr lang="en-US" alt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BinaryClassification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조건 불만족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989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최종 모델링</a:t>
            </a:r>
            <a:endParaRPr lang="en-US" altLang="ko-KR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2021-02-05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69</a:t>
            </a:fld>
            <a:endParaRPr lang="ko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B2D048-9B26-FA4C-A61A-08C6E3D089C7}"/>
              </a:ext>
            </a:extLst>
          </p:cNvPr>
          <p:cNvSpPr/>
          <p:nvPr/>
        </p:nvSpPr>
        <p:spPr>
          <a:xfrm>
            <a:off x="807432" y="1227643"/>
            <a:ext cx="10207541" cy="2774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</a:t>
            </a:r>
            <a:r>
              <a:rPr lang="en-US" alt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mri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장비 별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measuring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범위가 다르므로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각 데이터 셋 내의 범주로 하여 </a:t>
            </a:r>
            <a:b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값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=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(min(feature)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(min(Feature)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*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0.2)),</a:t>
            </a:r>
            <a:b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max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값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= (max(feature) + (max(feature) * 0.2)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계산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테이블 별로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Minmax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스케일링을 진행하고 합쳐서 모델링 진행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</a:t>
            </a:r>
            <a:r>
              <a:rPr lang="en-US" altLang="ko-KR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필립스와 지멘스 대상으로 하되 </a:t>
            </a:r>
            <a:r>
              <a:rPr lang="en-US" altLang="ko-KR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GE </a:t>
            </a:r>
            <a:r>
              <a:rPr lang="ko-KR" altLang="en-US" dirty="0">
                <a:highlight>
                  <a:srgbClr val="FFFF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는 제외</a:t>
            </a:r>
            <a:endParaRPr lang="en-US" altLang="ko-KR" dirty="0">
              <a:highlight>
                <a:srgbClr val="FFFF00"/>
              </a:highligh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Deep learning : MLP (1)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진행도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총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332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특징들에 대하여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MLP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모델을 이용한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binary classification (AD vs CN)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을 하였을 때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평균적으로 정확도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0.76,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ROC-AUC 0.76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으로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관찰됨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A87297-E8A1-F14C-BD35-B1DF753FD035}"/>
              </a:ext>
            </a:extLst>
          </p:cNvPr>
          <p:cNvGrpSpPr/>
          <p:nvPr/>
        </p:nvGrpSpPr>
        <p:grpSpPr>
          <a:xfrm>
            <a:off x="733414" y="2560651"/>
            <a:ext cx="10568249" cy="3735659"/>
            <a:chOff x="550060" y="1920488"/>
            <a:chExt cx="7926187" cy="2801744"/>
          </a:xfrm>
        </p:grpSpPr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8CE87A84-C40B-A641-AABB-9E705B4C9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307" y="1920488"/>
              <a:ext cx="3358023" cy="2801744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4BB0C24-5E20-284B-93A7-63B2CAFB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6448" y="2180219"/>
              <a:ext cx="3729799" cy="2542013"/>
            </a:xfrm>
            <a:prstGeom prst="rect">
              <a:avLst/>
            </a:prstGeom>
          </p:spPr>
        </p:pic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37559C36-0FFF-1547-9476-D31EFDEB6423}"/>
                </a:ext>
              </a:extLst>
            </p:cNvPr>
            <p:cNvSpPr/>
            <p:nvPr/>
          </p:nvSpPr>
          <p:spPr>
            <a:xfrm>
              <a:off x="2252546" y="3066585"/>
              <a:ext cx="501805" cy="234176"/>
            </a:xfrm>
            <a:prstGeom prst="frame">
              <a:avLst>
                <a:gd name="adj1" fmla="val 290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615BE293-E252-6E44-B087-FB846498D123}"/>
                </a:ext>
              </a:extLst>
            </p:cNvPr>
            <p:cNvSpPr/>
            <p:nvPr/>
          </p:nvSpPr>
          <p:spPr>
            <a:xfrm>
              <a:off x="6611347" y="3425206"/>
              <a:ext cx="501805" cy="234176"/>
            </a:xfrm>
            <a:prstGeom prst="frame">
              <a:avLst>
                <a:gd name="adj1" fmla="val 290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>
                <a:solidFill>
                  <a:schemeClr val="tx1"/>
                </a:solidFill>
              </a:endParaRP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EB7E6CD1-9919-3045-8A1C-73AF9B86CBD2}"/>
                </a:ext>
              </a:extLst>
            </p:cNvPr>
            <p:cNvSpPr/>
            <p:nvPr/>
          </p:nvSpPr>
          <p:spPr>
            <a:xfrm>
              <a:off x="4711668" y="4424161"/>
              <a:ext cx="2068273" cy="298071"/>
            </a:xfrm>
            <a:prstGeom prst="frame">
              <a:avLst>
                <a:gd name="adj1" fmla="val 290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>
                <a:solidFill>
                  <a:schemeClr val="tx1"/>
                </a:solidFill>
              </a:endParaRPr>
            </a:p>
          </p:txBody>
        </p: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574A6A28-0BF4-FA4D-9D2D-F281B79BB476}"/>
                </a:ext>
              </a:extLst>
            </p:cNvPr>
            <p:cNvSpPr/>
            <p:nvPr/>
          </p:nvSpPr>
          <p:spPr>
            <a:xfrm>
              <a:off x="550060" y="4395899"/>
              <a:ext cx="2068273" cy="298071"/>
            </a:xfrm>
            <a:prstGeom prst="frame">
              <a:avLst>
                <a:gd name="adj1" fmla="val 290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B72FB62-5376-FC47-8009-4BBD1A4995E1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E9D35-DA66-1148-8E2D-8563D6B8A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7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528446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최종 모델링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(01P + 01N + 03P + 05N + 06N)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67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2021-02-05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70</a:t>
            </a:fld>
            <a:endParaRPr lang="ko" alt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1A48959-A42D-8544-8622-9FCE5759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2" y="1116390"/>
            <a:ext cx="2185868" cy="169649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4B3B97B-3E00-DE48-8764-9ABC5D3E8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62" y="2934002"/>
            <a:ext cx="7123628" cy="158405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5BB311BB-534F-1442-A87A-27B2387FC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76" y="4632856"/>
            <a:ext cx="8737035" cy="15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11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SHELL SCRIPTING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67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Docker</a:t>
            </a:r>
            <a:r>
              <a:rPr lang="ko-KR" altLang="en-US" sz="1867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시스템 내에서 모델을 실행 및 운용하기 위해서는 </a:t>
            </a:r>
            <a:r>
              <a:rPr lang="en-US" altLang="ko-KR" sz="1867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shell scripting </a:t>
            </a:r>
            <a:r>
              <a:rPr lang="ko-KR" altLang="en-US" sz="1867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필요</a:t>
            </a:r>
            <a:r>
              <a:rPr lang="en-US" altLang="ko-KR" sz="1867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838190" lvl="1" indent="-380990">
              <a:lnSpc>
                <a:spcPct val="200000"/>
              </a:lnSpc>
              <a:buFont typeface="Wingdings" pitchFamily="2" charset="2"/>
              <a:buChar char="Ø"/>
            </a:pP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시스템 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set up 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및 라이브러리 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Dependency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체크 확인 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설치 자동화</a:t>
            </a: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838190" lvl="1" indent="-38099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ko-KR" sz="15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FreeSurfer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5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통하여 들어오는 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9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테이블을 모델의 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Input 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형식으로 바꾸는 작업 자동화</a:t>
            </a: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838190" lvl="1" indent="-380990">
              <a:lnSpc>
                <a:spcPct val="200000"/>
              </a:lnSpc>
              <a:buFont typeface="Wingdings" pitchFamily="2" charset="2"/>
              <a:buChar char="Ø"/>
            </a:pP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일정한 주기 혹은 이전에 접하지 못한 데이터가 들어 왔을 때 자동으로 모델 업데이트</a:t>
            </a: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838190" lvl="1" indent="-380990">
              <a:lnSpc>
                <a:spcPct val="200000"/>
              </a:lnSpc>
              <a:buFont typeface="Wingdings" pitchFamily="2" charset="2"/>
              <a:buChar char="Ø"/>
            </a:pP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데이터가 모델에서 테스트 되는 작업 및 이에 관련된 결과 보고서 작성</a:t>
            </a: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838190" lvl="1" indent="-380990">
              <a:lnSpc>
                <a:spcPct val="200000"/>
              </a:lnSpc>
              <a:buFont typeface="Wingdings" pitchFamily="2" charset="2"/>
              <a:buChar char="Ø"/>
            </a:pP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보고서를 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Front end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보내는 작업</a:t>
            </a: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838190" lvl="1" indent="-38099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838190" lvl="1" indent="-38099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2021-02-08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71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264037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SHELL SCRIPTING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: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README 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예시</a:t>
            </a:r>
            <a:endParaRPr lang="en-US" altLang="ko-KR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2021-02-08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72</a:t>
            </a:fld>
            <a:endParaRPr lang="ko" alt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CFF4346-86AD-2047-BF54-23E136A09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01" y="1259456"/>
            <a:ext cx="5959797" cy="50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1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1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차 테스트 피드백</a:t>
            </a:r>
            <a:endParaRPr lang="en-US" altLang="ko-KR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2021-02-16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73</a:t>
            </a:fld>
            <a:endParaRPr lang="ko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AE558-2A25-9F4E-B356-AD5038D31E98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3422D19-8832-6D45-B649-5B6564DFEF35}"/>
              </a:ext>
            </a:extLst>
          </p:cNvPr>
          <p:cNvSpPr txBox="1">
            <a:spLocks/>
          </p:cNvSpPr>
          <p:nvPr/>
        </p:nvSpPr>
        <p:spPr>
          <a:xfrm>
            <a:off x="859506" y="1178334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setup.sh</a:t>
            </a:r>
            <a:b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 </a:t>
            </a:r>
            <a:r>
              <a:rPr lang="ko-KR" altLang="en-US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코드 라이브러리 의존도 확인 시</a:t>
            </a: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pickle5</a:t>
            </a:r>
            <a:r>
              <a:rPr lang="ko-KR" altLang="en-US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라이브러리 다운로드 실패</a:t>
            </a:r>
            <a:b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 Python</a:t>
            </a:r>
            <a:r>
              <a:rPr lang="ko-KR" altLang="en-US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version &gt;= 3.8.0 </a:t>
            </a:r>
            <a:r>
              <a:rPr lang="ko-KR" altLang="en-US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확인 실패</a:t>
            </a:r>
            <a:endParaRPr lang="en-US" altLang="ko-KR" sz="18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__run__.</a:t>
            </a:r>
            <a:r>
              <a:rPr lang="en-US" altLang="ko-KR" sz="1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py</a:t>
            </a:r>
            <a:b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</a:b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 </a:t>
            </a:r>
            <a:r>
              <a:rPr lang="ko-KR" altLang="en-US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모델 내에서 테스트 후 결과값 </a:t>
            </a: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int</a:t>
            </a:r>
            <a:r>
              <a:rPr lang="ko-KR" altLang="en-US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 값으로 </a:t>
            </a: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export </a:t>
            </a:r>
            <a:r>
              <a:rPr lang="ko-KR" altLang="en-US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해야 함</a:t>
            </a: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.</a:t>
            </a: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__preprocessing__.</a:t>
            </a:r>
            <a:r>
              <a:rPr lang="en-US" altLang="ko-KR" sz="1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py</a:t>
            </a:r>
            <a:b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</a:b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 pickle5 </a:t>
            </a:r>
            <a:r>
              <a:rPr lang="ko-KR" altLang="en-US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에서 </a:t>
            </a:r>
            <a:r>
              <a:rPr lang="en-US" altLang="ko-KR" sz="1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pickl</a:t>
            </a:r>
            <a:r>
              <a:rPr lang="ko-KR" altLang="en-US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  <a:t>로 변경</a:t>
            </a:r>
            <a:b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</a:b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6010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1</a:t>
            </a:r>
            <a:r>
              <a:rPr lang="ko-KR" altLang="en-US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차 종합 테스트 피드백</a:t>
            </a:r>
            <a:endParaRPr lang="en-US" altLang="ko-KR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D7BB-3DFF-834A-9CFF-8E58650C06CC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2021-02-16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F0B7-F75C-4D4F-9508-9CE049EC1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74</a:t>
            </a:fld>
            <a:endParaRPr lang="ko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AE558-2A25-9F4E-B356-AD5038D31E98}"/>
              </a:ext>
            </a:extLst>
          </p:cNvPr>
          <p:cNvSpPr txBox="1">
            <a:spLocks/>
          </p:cNvSpPr>
          <p:nvPr/>
        </p:nvSpPr>
        <p:spPr>
          <a:xfrm>
            <a:off x="859506" y="958697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3422D19-8832-6D45-B649-5B6564DFEF35}"/>
              </a:ext>
            </a:extLst>
          </p:cNvPr>
          <p:cNvSpPr txBox="1">
            <a:spLocks/>
          </p:cNvSpPr>
          <p:nvPr/>
        </p:nvSpPr>
        <p:spPr>
          <a:xfrm>
            <a:off x="859506" y="1178334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0990" indent="-38099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setup</a:t>
            </a:r>
            <a:b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itchFamily="2" charset="2"/>
              </a:rPr>
            </a:b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177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Deep learning : MLP (2)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진행도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Y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축 단위가 큼으로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Loss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가 잘 보이지 않지만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수치상으로는 두 비교군 간의 차이 미미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정확도는 기존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training accuracy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잘 수렴 됨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4D468CF-E15F-0844-8AF6-BE970F49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66" y="2334322"/>
            <a:ext cx="5266268" cy="3961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0C42F6-8317-D343-9038-C3B139478A96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28C5D-CD4B-714A-B120-E9E68AAA8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8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155072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4B40-CA5A-45C3-973A-E61C88216F00}"/>
              </a:ext>
            </a:extLst>
          </p:cNvPr>
          <p:cNvSpPr txBox="1"/>
          <p:nvPr/>
        </p:nvSpPr>
        <p:spPr>
          <a:xfrm>
            <a:off x="795076" y="315613"/>
            <a:ext cx="10930197" cy="6430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2667" kern="0" dirty="0">
                <a:solidFill>
                  <a:srgbClr val="00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Deep learning : MLP (3)</a:t>
            </a:r>
            <a:endParaRPr lang="ko-KR" altLang="en-US" sz="2667" kern="0" dirty="0">
              <a:solidFill>
                <a:srgbClr val="00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C0718B-C43F-4EB6-878D-8BAEF5204180}"/>
              </a:ext>
            </a:extLst>
          </p:cNvPr>
          <p:cNvSpPr/>
          <p:nvPr/>
        </p:nvSpPr>
        <p:spPr>
          <a:xfrm>
            <a:off x="466727" y="253349"/>
            <a:ext cx="90227" cy="64308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7" name="UNOMIC">
            <a:extLst>
              <a:ext uri="{FF2B5EF4-FFF2-40B4-BE49-F238E27FC236}">
                <a16:creationId xmlns:a16="http://schemas.microsoft.com/office/drawing/2014/main" id="{529CB68C-630E-4CFE-8347-5EA822882B65}"/>
              </a:ext>
            </a:extLst>
          </p:cNvPr>
          <p:cNvSpPr txBox="1"/>
          <p:nvPr/>
        </p:nvSpPr>
        <p:spPr>
          <a:xfrm>
            <a:off x="5186287" y="6365894"/>
            <a:ext cx="1819427" cy="426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5249" tIns="95249" rIns="95249" bIns="95249" anchor="ctr">
            <a:noAutofit/>
          </a:bodyPr>
          <a:lstStyle/>
          <a:p>
            <a:pPr algn="ctr">
              <a:defRPr>
                <a:latin typeface="Bauhaus 93"/>
                <a:ea typeface="Bauhaus 93"/>
                <a:cs typeface="Bauhaus 93"/>
                <a:sym typeface="Bauhaus 93"/>
              </a:defRPr>
            </a:pPr>
            <a:r>
              <a:rPr sz="2133" dirty="0"/>
              <a:t>UN</a:t>
            </a:r>
            <a:r>
              <a:rPr sz="2133" dirty="0">
                <a:solidFill>
                  <a:srgbClr val="C00000"/>
                </a:solidFill>
              </a:rPr>
              <a:t>O</a:t>
            </a:r>
            <a:r>
              <a:rPr sz="2133" dirty="0"/>
              <a:t>MIC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AE7B80-6BA0-45F4-880A-7676F0BD3076}"/>
              </a:ext>
            </a:extLst>
          </p:cNvPr>
          <p:cNvSpPr txBox="1">
            <a:spLocks/>
          </p:cNvSpPr>
          <p:nvPr/>
        </p:nvSpPr>
        <p:spPr>
          <a:xfrm>
            <a:off x="890338" y="1162046"/>
            <a:ext cx="10472988" cy="4667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한계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Meancurv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데이터 테이블을 제외하였을 때와 비교하여 정확도 및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ROC-AUC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값이 낮아짐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</a:t>
            </a:r>
            <a:r>
              <a:rPr lang="ko-KR" altLang="en-US" sz="1867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 개선 방향</a:t>
            </a:r>
            <a:endParaRPr lang="en-US" altLang="ko-KR" sz="1867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레이어 수 변경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(3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2),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activation function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(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기존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LeakyReLU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Sigmoid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ReLU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에서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LeakyReLU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 </a:t>
            </a: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Softmax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)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 변경 후 정확도 및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ROC-AUC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개선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EarlyStopping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알고리즘을 접목시켜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epoch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과다로 인한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과적합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방지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모델의 처리속도 향상 및 다양한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디스패치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테스트를 위한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Julia </a:t>
            </a:r>
            <a:r>
              <a:rPr lang="ko-KR" altLang="en-US" sz="16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를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Wingdings" pitchFamily="2" charset="2"/>
              </a:rPr>
              <a:t> 이용하여 모델링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  <a:sym typeface="Wingdings" pitchFamily="2" charset="2"/>
            </a:endParaRPr>
          </a:p>
          <a:p>
            <a:pPr marL="228594" indent="-228594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E7B64-456B-5D45-8D2C-2A773A1BCF1E}"/>
              </a:ext>
            </a:extLst>
          </p:cNvPr>
          <p:cNvSpPr txBox="1"/>
          <p:nvPr/>
        </p:nvSpPr>
        <p:spPr>
          <a:xfrm>
            <a:off x="0" y="6433863"/>
            <a:ext cx="3543300" cy="42413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AI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진단 모델 개발 현황 노트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| 2020-10-29 |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여의도성모병원</a:t>
            </a:r>
            <a:endParaRPr lang="ko-KR" altLang="en-US" sz="10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E8BA1-4821-C74B-B18F-AFEBE7BD57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9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50416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5837</Words>
  <Application>Microsoft Macintosh PowerPoint</Application>
  <PresentationFormat>Widescreen</PresentationFormat>
  <Paragraphs>876</Paragraphs>
  <Slides>74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12롯데마트드림Light</vt:lpstr>
      <vt:lpstr>12롯데마트드림Medium</vt:lpstr>
      <vt:lpstr>12롯데마트행복Bold</vt:lpstr>
      <vt:lpstr>Arial</vt:lpstr>
      <vt:lpstr>Bauhaus 93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각 진단 목적 별 모델 현황 (기존 +  P1 + P3 with 신경심리검사 데이터)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UNOMIC</dc:creator>
  <cp:lastModifiedBy>UNOMIC</cp:lastModifiedBy>
  <cp:revision>106</cp:revision>
  <dcterms:created xsi:type="dcterms:W3CDTF">2021-01-12T00:27:40Z</dcterms:created>
  <dcterms:modified xsi:type="dcterms:W3CDTF">2021-02-22T04:15:19Z</dcterms:modified>
</cp:coreProperties>
</file>